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9"/>
  </p:notesMasterIdLst>
  <p:sldIdLst>
    <p:sldId id="256" r:id="rId2"/>
    <p:sldId id="280" r:id="rId3"/>
    <p:sldId id="279" r:id="rId4"/>
    <p:sldId id="283" r:id="rId5"/>
    <p:sldId id="282" r:id="rId6"/>
    <p:sldId id="281" r:id="rId7"/>
    <p:sldId id="325" r:id="rId8"/>
    <p:sldId id="288" r:id="rId9"/>
    <p:sldId id="289" r:id="rId10"/>
    <p:sldId id="290" r:id="rId11"/>
    <p:sldId id="291" r:id="rId12"/>
    <p:sldId id="326" r:id="rId13"/>
    <p:sldId id="333" r:id="rId14"/>
    <p:sldId id="334" r:id="rId15"/>
    <p:sldId id="335" r:id="rId16"/>
    <p:sldId id="336" r:id="rId17"/>
    <p:sldId id="337" r:id="rId18"/>
    <p:sldId id="338" r:id="rId19"/>
    <p:sldId id="339" r:id="rId20"/>
    <p:sldId id="340" r:id="rId21"/>
    <p:sldId id="341" r:id="rId22"/>
    <p:sldId id="359" r:id="rId23"/>
    <p:sldId id="360" r:id="rId24"/>
    <p:sldId id="361" r:id="rId25"/>
    <p:sldId id="362" r:id="rId26"/>
    <p:sldId id="363" r:id="rId27"/>
    <p:sldId id="364" r:id="rId28"/>
    <p:sldId id="365" r:id="rId29"/>
    <p:sldId id="366" r:id="rId30"/>
    <p:sldId id="367" r:id="rId31"/>
    <p:sldId id="368" r:id="rId32"/>
    <p:sldId id="369" r:id="rId33"/>
    <p:sldId id="370" r:id="rId34"/>
    <p:sldId id="381" r:id="rId35"/>
    <p:sldId id="284" r:id="rId36"/>
    <p:sldId id="285" r:id="rId37"/>
    <p:sldId id="286" r:id="rId38"/>
    <p:sldId id="287" r:id="rId39"/>
    <p:sldId id="344" r:id="rId40"/>
    <p:sldId id="345" r:id="rId41"/>
    <p:sldId id="346" r:id="rId42"/>
    <p:sldId id="347" r:id="rId43"/>
    <p:sldId id="342" r:id="rId44"/>
    <p:sldId id="317" r:id="rId45"/>
    <p:sldId id="318" r:id="rId46"/>
    <p:sldId id="319" r:id="rId47"/>
    <p:sldId id="320" r:id="rId48"/>
    <p:sldId id="321" r:id="rId49"/>
    <p:sldId id="322" r:id="rId50"/>
    <p:sldId id="348" r:id="rId51"/>
    <p:sldId id="323" r:id="rId52"/>
    <p:sldId id="324" r:id="rId53"/>
    <p:sldId id="349" r:id="rId54"/>
    <p:sldId id="374" r:id="rId55"/>
    <p:sldId id="377" r:id="rId56"/>
    <p:sldId id="378" r:id="rId57"/>
    <p:sldId id="380" r:id="rId58"/>
    <p:sldId id="350" r:id="rId59"/>
    <p:sldId id="351" r:id="rId60"/>
    <p:sldId id="371" r:id="rId61"/>
    <p:sldId id="372" r:id="rId62"/>
    <p:sldId id="373" r:id="rId63"/>
    <p:sldId id="352" r:id="rId64"/>
    <p:sldId id="353" r:id="rId65"/>
    <p:sldId id="354" r:id="rId66"/>
    <p:sldId id="355" r:id="rId67"/>
    <p:sldId id="356"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92"/>
    <p:restoredTop sz="94677"/>
  </p:normalViewPr>
  <p:slideViewPr>
    <p:cSldViewPr snapToGrid="0" snapToObjects="1">
      <p:cViewPr varScale="1">
        <p:scale>
          <a:sx n="145" d="100"/>
          <a:sy n="145" d="100"/>
        </p:scale>
        <p:origin x="132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C2DF21-4FAB-314B-BB5D-9B87375D1CC3}" type="datetimeFigureOut">
              <a:rPr lang="en-US" smtClean="0"/>
              <a:t>11/6/17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2CBD70-215C-6542-85EB-A57A4975C11F}" type="slidenum">
              <a:rPr lang="en-US" smtClean="0"/>
              <a:t>‹#›</a:t>
            </a:fld>
            <a:endParaRPr lang="en-US"/>
          </a:p>
        </p:txBody>
      </p:sp>
    </p:spTree>
    <p:extLst>
      <p:ext uri="{BB962C8B-B14F-4D97-AF65-F5344CB8AC3E}">
        <p14:creationId xmlns:p14="http://schemas.microsoft.com/office/powerpoint/2010/main" val="225423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2CBD70-215C-6542-85EB-A57A4975C11F}" type="slidenum">
              <a:rPr lang="en-US" smtClean="0"/>
              <a:t>3</a:t>
            </a:fld>
            <a:endParaRPr lang="en-US"/>
          </a:p>
        </p:txBody>
      </p:sp>
    </p:spTree>
    <p:extLst>
      <p:ext uri="{BB962C8B-B14F-4D97-AF65-F5344CB8AC3E}">
        <p14:creationId xmlns:p14="http://schemas.microsoft.com/office/powerpoint/2010/main" val="1924622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12BCA5-447C-6946-8F58-E494871CA33A}" type="slidenum">
              <a:rPr lang="en-US" smtClean="0"/>
              <a:t>22</a:t>
            </a:fld>
            <a:endParaRPr lang="en-US"/>
          </a:p>
        </p:txBody>
      </p:sp>
    </p:spTree>
    <p:extLst>
      <p:ext uri="{BB962C8B-B14F-4D97-AF65-F5344CB8AC3E}">
        <p14:creationId xmlns:p14="http://schemas.microsoft.com/office/powerpoint/2010/main" val="188735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2CBD70-215C-6542-85EB-A57A4975C11F}" type="slidenum">
              <a:rPr lang="en-US" smtClean="0"/>
              <a:t>55</a:t>
            </a:fld>
            <a:endParaRPr lang="en-US"/>
          </a:p>
        </p:txBody>
      </p:sp>
    </p:spTree>
    <p:extLst>
      <p:ext uri="{BB962C8B-B14F-4D97-AF65-F5344CB8AC3E}">
        <p14:creationId xmlns:p14="http://schemas.microsoft.com/office/powerpoint/2010/main" val="2107985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85F9CA5-CE63-6D41-985F-6139084B1940}" type="datetime1">
              <a:rPr lang="en-GB" smtClean="0"/>
              <a:t>06/11/2017</a:t>
            </a:fld>
            <a:endParaRPr lang="en-US"/>
          </a:p>
        </p:txBody>
      </p:sp>
      <p:sp>
        <p:nvSpPr>
          <p:cNvPr id="5" name="Footer Placeholder 4"/>
          <p:cNvSpPr>
            <a:spLocks noGrp="1"/>
          </p:cNvSpPr>
          <p:nvPr>
            <p:ph type="ftr" sz="quarter" idx="11"/>
          </p:nvPr>
        </p:nvSpPr>
        <p:spPr/>
        <p:txBody>
          <a:bodyPr/>
          <a:lstStyle/>
          <a:p>
            <a:r>
              <a:rPr lang="en-US" smtClean="0"/>
              <a:t>Wellcome Trust - Visualisation tools - 2017/2018</a:t>
            </a:r>
            <a:endParaRPr lang="en-US"/>
          </a:p>
        </p:txBody>
      </p:sp>
      <p:sp>
        <p:nvSpPr>
          <p:cNvPr id="6" name="Slide Number Placeholder 5"/>
          <p:cNvSpPr>
            <a:spLocks noGrp="1"/>
          </p:cNvSpPr>
          <p:nvPr>
            <p:ph type="sldNum" sz="quarter" idx="12"/>
          </p:nvPr>
        </p:nvSpPr>
        <p:spPr/>
        <p:txBody>
          <a:bodyPr/>
          <a:lstStyle/>
          <a:p>
            <a:fld id="{409B3C41-F91D-B148-97E0-A11318A80D4A}" type="slidenum">
              <a:rPr lang="en-US" smtClean="0"/>
              <a:t>‹#›</a:t>
            </a:fld>
            <a:endParaRPr lang="en-US"/>
          </a:p>
        </p:txBody>
      </p:sp>
    </p:spTree>
    <p:extLst>
      <p:ext uri="{BB962C8B-B14F-4D97-AF65-F5344CB8AC3E}">
        <p14:creationId xmlns:p14="http://schemas.microsoft.com/office/powerpoint/2010/main" val="231369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01FEB3-ADE4-6C4A-B5F0-051D96E37710}" type="datetime1">
              <a:rPr lang="en-GB" smtClean="0"/>
              <a:t>06/11/2017</a:t>
            </a:fld>
            <a:endParaRPr lang="en-US"/>
          </a:p>
        </p:txBody>
      </p:sp>
      <p:sp>
        <p:nvSpPr>
          <p:cNvPr id="5" name="Footer Placeholder 4"/>
          <p:cNvSpPr>
            <a:spLocks noGrp="1"/>
          </p:cNvSpPr>
          <p:nvPr>
            <p:ph type="ftr" sz="quarter" idx="11"/>
          </p:nvPr>
        </p:nvSpPr>
        <p:spPr/>
        <p:txBody>
          <a:bodyPr/>
          <a:lstStyle/>
          <a:p>
            <a:r>
              <a:rPr lang="en-US" smtClean="0"/>
              <a:t>Wellcome Trust - Visualisation tools - 2017/2018</a:t>
            </a:r>
            <a:endParaRPr lang="en-US"/>
          </a:p>
        </p:txBody>
      </p:sp>
      <p:sp>
        <p:nvSpPr>
          <p:cNvPr id="6" name="Slide Number Placeholder 5"/>
          <p:cNvSpPr>
            <a:spLocks noGrp="1"/>
          </p:cNvSpPr>
          <p:nvPr>
            <p:ph type="sldNum" sz="quarter" idx="12"/>
          </p:nvPr>
        </p:nvSpPr>
        <p:spPr/>
        <p:txBody>
          <a:bodyPr/>
          <a:lstStyle/>
          <a:p>
            <a:fld id="{409B3C41-F91D-B148-97E0-A11318A80D4A}" type="slidenum">
              <a:rPr lang="en-US" smtClean="0"/>
              <a:t>‹#›</a:t>
            </a:fld>
            <a:endParaRPr lang="en-US"/>
          </a:p>
        </p:txBody>
      </p:sp>
    </p:spTree>
    <p:extLst>
      <p:ext uri="{BB962C8B-B14F-4D97-AF65-F5344CB8AC3E}">
        <p14:creationId xmlns:p14="http://schemas.microsoft.com/office/powerpoint/2010/main" val="1640600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E0DBAD-F2A9-7A4A-99C9-569CC3C67C44}" type="datetime1">
              <a:rPr lang="en-GB" smtClean="0"/>
              <a:t>06/11/2017</a:t>
            </a:fld>
            <a:endParaRPr lang="en-US"/>
          </a:p>
        </p:txBody>
      </p:sp>
      <p:sp>
        <p:nvSpPr>
          <p:cNvPr id="5" name="Footer Placeholder 4"/>
          <p:cNvSpPr>
            <a:spLocks noGrp="1"/>
          </p:cNvSpPr>
          <p:nvPr>
            <p:ph type="ftr" sz="quarter" idx="11"/>
          </p:nvPr>
        </p:nvSpPr>
        <p:spPr/>
        <p:txBody>
          <a:bodyPr/>
          <a:lstStyle/>
          <a:p>
            <a:r>
              <a:rPr lang="en-US" smtClean="0"/>
              <a:t>Wellcome Trust - Visualisation tools - 2017/2018</a:t>
            </a:r>
            <a:endParaRPr lang="en-US"/>
          </a:p>
        </p:txBody>
      </p:sp>
      <p:sp>
        <p:nvSpPr>
          <p:cNvPr id="6" name="Slide Number Placeholder 5"/>
          <p:cNvSpPr>
            <a:spLocks noGrp="1"/>
          </p:cNvSpPr>
          <p:nvPr>
            <p:ph type="sldNum" sz="quarter" idx="12"/>
          </p:nvPr>
        </p:nvSpPr>
        <p:spPr/>
        <p:txBody>
          <a:bodyPr/>
          <a:lstStyle/>
          <a:p>
            <a:fld id="{409B3C41-F91D-B148-97E0-A11318A80D4A}" type="slidenum">
              <a:rPr lang="en-US" smtClean="0"/>
              <a:t>‹#›</a:t>
            </a:fld>
            <a:endParaRPr lang="en-US"/>
          </a:p>
        </p:txBody>
      </p:sp>
    </p:spTree>
    <p:extLst>
      <p:ext uri="{BB962C8B-B14F-4D97-AF65-F5344CB8AC3E}">
        <p14:creationId xmlns:p14="http://schemas.microsoft.com/office/powerpoint/2010/main" val="2030076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15A0EF-AEC4-1E46-A01F-C97DD7D5B1EA}" type="datetime1">
              <a:rPr lang="en-GB" smtClean="0"/>
              <a:t>06/11/2017</a:t>
            </a:fld>
            <a:endParaRPr lang="en-US"/>
          </a:p>
        </p:txBody>
      </p:sp>
      <p:sp>
        <p:nvSpPr>
          <p:cNvPr id="5" name="Footer Placeholder 4"/>
          <p:cNvSpPr>
            <a:spLocks noGrp="1"/>
          </p:cNvSpPr>
          <p:nvPr>
            <p:ph type="ftr" sz="quarter" idx="11"/>
          </p:nvPr>
        </p:nvSpPr>
        <p:spPr/>
        <p:txBody>
          <a:bodyPr/>
          <a:lstStyle/>
          <a:p>
            <a:r>
              <a:rPr lang="en-US" smtClean="0"/>
              <a:t>Wellcome Trust - Visualisation tools - 2017/2018</a:t>
            </a:r>
            <a:endParaRPr lang="en-US"/>
          </a:p>
        </p:txBody>
      </p:sp>
      <p:sp>
        <p:nvSpPr>
          <p:cNvPr id="6" name="Slide Number Placeholder 5"/>
          <p:cNvSpPr>
            <a:spLocks noGrp="1"/>
          </p:cNvSpPr>
          <p:nvPr>
            <p:ph type="sldNum" sz="quarter" idx="12"/>
          </p:nvPr>
        </p:nvSpPr>
        <p:spPr/>
        <p:txBody>
          <a:bodyPr/>
          <a:lstStyle/>
          <a:p>
            <a:fld id="{409B3C41-F91D-B148-97E0-A11318A80D4A}" type="slidenum">
              <a:rPr lang="en-US" smtClean="0"/>
              <a:t>‹#›</a:t>
            </a:fld>
            <a:endParaRPr lang="en-US"/>
          </a:p>
        </p:txBody>
      </p:sp>
    </p:spTree>
    <p:extLst>
      <p:ext uri="{BB962C8B-B14F-4D97-AF65-F5344CB8AC3E}">
        <p14:creationId xmlns:p14="http://schemas.microsoft.com/office/powerpoint/2010/main" val="1747074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579FDB2-BD70-7446-B5A4-024774A4464E}" type="datetime1">
              <a:rPr lang="en-GB" smtClean="0"/>
              <a:t>06/11/2017</a:t>
            </a:fld>
            <a:endParaRPr lang="en-US"/>
          </a:p>
        </p:txBody>
      </p:sp>
      <p:sp>
        <p:nvSpPr>
          <p:cNvPr id="5" name="Footer Placeholder 4"/>
          <p:cNvSpPr>
            <a:spLocks noGrp="1"/>
          </p:cNvSpPr>
          <p:nvPr>
            <p:ph type="ftr" sz="quarter" idx="11"/>
          </p:nvPr>
        </p:nvSpPr>
        <p:spPr/>
        <p:txBody>
          <a:bodyPr/>
          <a:lstStyle/>
          <a:p>
            <a:r>
              <a:rPr lang="en-US" smtClean="0"/>
              <a:t>Wellcome Trust - Visualisation tools - 2017/2018</a:t>
            </a:r>
            <a:endParaRPr lang="en-US"/>
          </a:p>
        </p:txBody>
      </p:sp>
      <p:sp>
        <p:nvSpPr>
          <p:cNvPr id="6" name="Slide Number Placeholder 5"/>
          <p:cNvSpPr>
            <a:spLocks noGrp="1"/>
          </p:cNvSpPr>
          <p:nvPr>
            <p:ph type="sldNum" sz="quarter" idx="12"/>
          </p:nvPr>
        </p:nvSpPr>
        <p:spPr/>
        <p:txBody>
          <a:bodyPr/>
          <a:lstStyle/>
          <a:p>
            <a:fld id="{409B3C41-F91D-B148-97E0-A11318A80D4A}" type="slidenum">
              <a:rPr lang="en-US" smtClean="0"/>
              <a:t>‹#›</a:t>
            </a:fld>
            <a:endParaRPr lang="en-US"/>
          </a:p>
        </p:txBody>
      </p:sp>
    </p:spTree>
    <p:extLst>
      <p:ext uri="{BB962C8B-B14F-4D97-AF65-F5344CB8AC3E}">
        <p14:creationId xmlns:p14="http://schemas.microsoft.com/office/powerpoint/2010/main" val="171342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9097E22-30D9-9D46-9EB5-6BCAB7C1AE79}" type="datetime1">
              <a:rPr lang="en-GB" smtClean="0"/>
              <a:t>06/11/2017</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
        <p:nvSpPr>
          <p:cNvPr id="7" name="Slide Number Placeholder 6"/>
          <p:cNvSpPr>
            <a:spLocks noGrp="1"/>
          </p:cNvSpPr>
          <p:nvPr>
            <p:ph type="sldNum" sz="quarter" idx="12"/>
          </p:nvPr>
        </p:nvSpPr>
        <p:spPr/>
        <p:txBody>
          <a:bodyPr/>
          <a:lstStyle/>
          <a:p>
            <a:fld id="{409B3C41-F91D-B148-97E0-A11318A80D4A}" type="slidenum">
              <a:rPr lang="en-US" smtClean="0"/>
              <a:t>‹#›</a:t>
            </a:fld>
            <a:endParaRPr lang="en-US"/>
          </a:p>
        </p:txBody>
      </p:sp>
    </p:spTree>
    <p:extLst>
      <p:ext uri="{BB962C8B-B14F-4D97-AF65-F5344CB8AC3E}">
        <p14:creationId xmlns:p14="http://schemas.microsoft.com/office/powerpoint/2010/main" val="2120638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C92567A-4BA1-B14D-B7BD-E07AB5A9C998}" type="datetime1">
              <a:rPr lang="en-GB" smtClean="0"/>
              <a:t>06/11/2017</a:t>
            </a:fld>
            <a:endParaRPr lang="en-US"/>
          </a:p>
        </p:txBody>
      </p:sp>
      <p:sp>
        <p:nvSpPr>
          <p:cNvPr id="8" name="Footer Placeholder 7"/>
          <p:cNvSpPr>
            <a:spLocks noGrp="1"/>
          </p:cNvSpPr>
          <p:nvPr>
            <p:ph type="ftr" sz="quarter" idx="11"/>
          </p:nvPr>
        </p:nvSpPr>
        <p:spPr/>
        <p:txBody>
          <a:bodyPr/>
          <a:lstStyle/>
          <a:p>
            <a:r>
              <a:rPr lang="en-US" smtClean="0"/>
              <a:t>Wellcome Trust - Visualisation tools - 2017/2018</a:t>
            </a:r>
            <a:endParaRPr lang="en-US"/>
          </a:p>
        </p:txBody>
      </p:sp>
      <p:sp>
        <p:nvSpPr>
          <p:cNvPr id="9" name="Slide Number Placeholder 8"/>
          <p:cNvSpPr>
            <a:spLocks noGrp="1"/>
          </p:cNvSpPr>
          <p:nvPr>
            <p:ph type="sldNum" sz="quarter" idx="12"/>
          </p:nvPr>
        </p:nvSpPr>
        <p:spPr/>
        <p:txBody>
          <a:bodyPr/>
          <a:lstStyle/>
          <a:p>
            <a:fld id="{409B3C41-F91D-B148-97E0-A11318A80D4A}" type="slidenum">
              <a:rPr lang="en-US" smtClean="0"/>
              <a:t>‹#›</a:t>
            </a:fld>
            <a:endParaRPr lang="en-US"/>
          </a:p>
        </p:txBody>
      </p:sp>
    </p:spTree>
    <p:extLst>
      <p:ext uri="{BB962C8B-B14F-4D97-AF65-F5344CB8AC3E}">
        <p14:creationId xmlns:p14="http://schemas.microsoft.com/office/powerpoint/2010/main" val="828897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DE9E19C-7A15-0045-AC79-44CA18E73696}" type="datetime1">
              <a:rPr lang="en-GB" smtClean="0"/>
              <a:t>06/11/2017</a:t>
            </a:fld>
            <a:endParaRPr lang="en-US"/>
          </a:p>
        </p:txBody>
      </p:sp>
      <p:sp>
        <p:nvSpPr>
          <p:cNvPr id="4" name="Footer Placeholder 3"/>
          <p:cNvSpPr>
            <a:spLocks noGrp="1"/>
          </p:cNvSpPr>
          <p:nvPr>
            <p:ph type="ftr" sz="quarter" idx="11"/>
          </p:nvPr>
        </p:nvSpPr>
        <p:spPr/>
        <p:txBody>
          <a:bodyPr/>
          <a:lstStyle/>
          <a:p>
            <a:r>
              <a:rPr lang="en-US" smtClean="0"/>
              <a:t>Wellcome Trust - Visualisation tools - 2017/2018</a:t>
            </a:r>
            <a:endParaRPr lang="en-US"/>
          </a:p>
        </p:txBody>
      </p:sp>
      <p:sp>
        <p:nvSpPr>
          <p:cNvPr id="5" name="Slide Number Placeholder 4"/>
          <p:cNvSpPr>
            <a:spLocks noGrp="1"/>
          </p:cNvSpPr>
          <p:nvPr>
            <p:ph type="sldNum" sz="quarter" idx="12"/>
          </p:nvPr>
        </p:nvSpPr>
        <p:spPr/>
        <p:txBody>
          <a:bodyPr/>
          <a:lstStyle/>
          <a:p>
            <a:fld id="{409B3C41-F91D-B148-97E0-A11318A80D4A}" type="slidenum">
              <a:rPr lang="en-US" smtClean="0"/>
              <a:t>‹#›</a:t>
            </a:fld>
            <a:endParaRPr lang="en-US"/>
          </a:p>
        </p:txBody>
      </p:sp>
    </p:spTree>
    <p:extLst>
      <p:ext uri="{BB962C8B-B14F-4D97-AF65-F5344CB8AC3E}">
        <p14:creationId xmlns:p14="http://schemas.microsoft.com/office/powerpoint/2010/main" val="560066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562B15-03ED-824C-8BEC-55B914684663}" type="datetime1">
              <a:rPr lang="en-GB" smtClean="0"/>
              <a:t>06/11/2017</a:t>
            </a:fld>
            <a:endParaRPr lang="en-US"/>
          </a:p>
        </p:txBody>
      </p:sp>
      <p:sp>
        <p:nvSpPr>
          <p:cNvPr id="3" name="Footer Placeholder 2"/>
          <p:cNvSpPr>
            <a:spLocks noGrp="1"/>
          </p:cNvSpPr>
          <p:nvPr>
            <p:ph type="ftr" sz="quarter" idx="11"/>
          </p:nvPr>
        </p:nvSpPr>
        <p:spPr/>
        <p:txBody>
          <a:bodyPr/>
          <a:lstStyle/>
          <a:p>
            <a:r>
              <a:rPr lang="en-US" smtClean="0"/>
              <a:t>Wellcome Trust - Visualisation tools - 2017/2018</a:t>
            </a:r>
            <a:endParaRPr lang="en-US"/>
          </a:p>
        </p:txBody>
      </p:sp>
      <p:sp>
        <p:nvSpPr>
          <p:cNvPr id="4" name="Slide Number Placeholder 3"/>
          <p:cNvSpPr>
            <a:spLocks noGrp="1"/>
          </p:cNvSpPr>
          <p:nvPr>
            <p:ph type="sldNum" sz="quarter" idx="12"/>
          </p:nvPr>
        </p:nvSpPr>
        <p:spPr/>
        <p:txBody>
          <a:bodyPr/>
          <a:lstStyle/>
          <a:p>
            <a:fld id="{409B3C41-F91D-B148-97E0-A11318A80D4A}" type="slidenum">
              <a:rPr lang="en-US" smtClean="0"/>
              <a:t>‹#›</a:t>
            </a:fld>
            <a:endParaRPr lang="en-US"/>
          </a:p>
        </p:txBody>
      </p:sp>
    </p:spTree>
    <p:extLst>
      <p:ext uri="{BB962C8B-B14F-4D97-AF65-F5344CB8AC3E}">
        <p14:creationId xmlns:p14="http://schemas.microsoft.com/office/powerpoint/2010/main" val="611697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6B19CC-BF74-964F-8EF9-5030E6DBAF1B}" type="datetime1">
              <a:rPr lang="en-GB" smtClean="0"/>
              <a:t>06/11/2017</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
        <p:nvSpPr>
          <p:cNvPr id="7" name="Slide Number Placeholder 6"/>
          <p:cNvSpPr>
            <a:spLocks noGrp="1"/>
          </p:cNvSpPr>
          <p:nvPr>
            <p:ph type="sldNum" sz="quarter" idx="12"/>
          </p:nvPr>
        </p:nvSpPr>
        <p:spPr/>
        <p:txBody>
          <a:bodyPr/>
          <a:lstStyle/>
          <a:p>
            <a:fld id="{409B3C41-F91D-B148-97E0-A11318A80D4A}" type="slidenum">
              <a:rPr lang="en-US" smtClean="0"/>
              <a:t>‹#›</a:t>
            </a:fld>
            <a:endParaRPr lang="en-US"/>
          </a:p>
        </p:txBody>
      </p:sp>
    </p:spTree>
    <p:extLst>
      <p:ext uri="{BB962C8B-B14F-4D97-AF65-F5344CB8AC3E}">
        <p14:creationId xmlns:p14="http://schemas.microsoft.com/office/powerpoint/2010/main" val="799983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85B799-B55D-4B45-9C9B-4232DEDA17CA}" type="datetime1">
              <a:rPr lang="en-GB" smtClean="0"/>
              <a:t>06/11/2017</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
        <p:nvSpPr>
          <p:cNvPr id="7" name="Slide Number Placeholder 6"/>
          <p:cNvSpPr>
            <a:spLocks noGrp="1"/>
          </p:cNvSpPr>
          <p:nvPr>
            <p:ph type="sldNum" sz="quarter" idx="12"/>
          </p:nvPr>
        </p:nvSpPr>
        <p:spPr/>
        <p:txBody>
          <a:bodyPr/>
          <a:lstStyle/>
          <a:p>
            <a:fld id="{409B3C41-F91D-B148-97E0-A11318A80D4A}" type="slidenum">
              <a:rPr lang="en-US" smtClean="0"/>
              <a:t>‹#›</a:t>
            </a:fld>
            <a:endParaRPr lang="en-US"/>
          </a:p>
        </p:txBody>
      </p:sp>
    </p:spTree>
    <p:extLst>
      <p:ext uri="{BB962C8B-B14F-4D97-AF65-F5344CB8AC3E}">
        <p14:creationId xmlns:p14="http://schemas.microsoft.com/office/powerpoint/2010/main" val="207858375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AE4545-A8B3-2447-A627-8F6AD9A4264C}" type="datetime1">
              <a:rPr lang="en-GB" smtClean="0"/>
              <a:t>06/11/2017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Wellcome Trust - Visualisation tools - 2017/2018</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9B3C41-F91D-B148-97E0-A11318A80D4A}" type="slidenum">
              <a:rPr lang="en-US" smtClean="0"/>
              <a:t>‹#›</a:t>
            </a:fld>
            <a:endParaRPr lang="en-US"/>
          </a:p>
        </p:txBody>
      </p:sp>
    </p:spTree>
    <p:extLst>
      <p:ext uri="{BB962C8B-B14F-4D97-AF65-F5344CB8AC3E}">
        <p14:creationId xmlns:p14="http://schemas.microsoft.com/office/powerpoint/2010/main" val="1649054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tatmethods.net/management/functions.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tiff"/></Relationships>
</file>

<file path=ppt/slides/_rels/slide26.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hyperlink" Target="http://www.cookbook-r.com/Graphs/Colors_(ggplot2)/#a-colorblind-friendly-palett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olorbrewer2.org/#type=sequential&amp;scheme=GnBu&amp;n=3" TargetMode="External"/><Relationship Id="rId3" Type="http://schemas.openxmlformats.org/officeDocument/2006/relationships/image" Target="../media/image1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29.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 Id="rId3" Type="http://schemas.openxmlformats.org/officeDocument/2006/relationships/image" Target="../media/image19.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 Id="rId3" Type="http://schemas.openxmlformats.org/officeDocument/2006/relationships/image" Target="../media/image19.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34.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hyperlink" Target="http://www.eckmeier.de/?p=110"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edtools.readthedocs.io/en/latest/content/tools/closest.html" TargetMode="External"/><Relationship Id="rId3" Type="http://schemas.openxmlformats.org/officeDocument/2006/relationships/hyperlink" Target="http://homer.ucsd.edu/homer/ngs/annotation.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tiff"/></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tiff"/><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 Id="rId3"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tiff"/></Relationships>
</file>

<file path=ppt/slides/_rels/slide67.xml.rels><?xml version="1.0" encoding="UTF-8" standalone="yes"?>
<Relationships xmlns="http://schemas.openxmlformats.org/package/2006/relationships"><Relationship Id="rId3" Type="http://schemas.openxmlformats.org/officeDocument/2006/relationships/hyperlink" Target="http://bioconductor.org/packages/release/bioc/html/ChIPseeker.html" TargetMode="External"/><Relationship Id="rId4" Type="http://schemas.openxmlformats.org/officeDocument/2006/relationships/hyperlink" Target="https://bioconductor.org/packages/release/bioc/html/genomation.html" TargetMode="External"/><Relationship Id="rId5" Type="http://schemas.openxmlformats.org/officeDocument/2006/relationships/hyperlink" Target="http://bioconductor.org/packages/release/bioc/html/Gviz.html" TargetMode="External"/><Relationship Id="rId6" Type="http://schemas.openxmlformats.org/officeDocument/2006/relationships/hyperlink" Target="https://bioconductor.org/packages/release/bioc/html/ggbio.html" TargetMode="External"/><Relationship Id="rId7" Type="http://schemas.openxmlformats.org/officeDocument/2006/relationships/hyperlink" Target="http://ggplot2.org/" TargetMode="External"/><Relationship Id="rId1" Type="http://schemas.openxmlformats.org/officeDocument/2006/relationships/slideLayout" Target="../slideLayouts/slideLayout2.xml"/><Relationship Id="rId2" Type="http://schemas.openxmlformats.org/officeDocument/2006/relationships/hyperlink" Target="http://bioconductor.org/packages/release/bioc/html/ChIPpeakAnno.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ran.r-project.org/web/packages/available_packages_by_name.html" TargetMode="External"/><Relationship Id="rId3" Type="http://schemas.openxmlformats.org/officeDocument/2006/relationships/hyperlink" Target="http://bioconductor.org/packages/release/BiocViews.html#___Softwar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Visualisation</a:t>
            </a:r>
            <a:r>
              <a:rPr lang="en-US" dirty="0"/>
              <a:t> tools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799702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55181"/>
            <a:ext cx="10515600" cy="1325563"/>
          </a:xfrm>
        </p:spPr>
        <p:txBody>
          <a:bodyPr/>
          <a:lstStyle/>
          <a:p>
            <a:r>
              <a:rPr lang="en-US" dirty="0" smtClean="0"/>
              <a:t>Working with R packages</a:t>
            </a:r>
            <a:endParaRPr lang="en-US" dirty="0"/>
          </a:p>
        </p:txBody>
      </p:sp>
      <p:sp>
        <p:nvSpPr>
          <p:cNvPr id="7" name="Content Placeholder 6"/>
          <p:cNvSpPr>
            <a:spLocks noGrp="1"/>
          </p:cNvSpPr>
          <p:nvPr>
            <p:ph idx="1"/>
          </p:nvPr>
        </p:nvSpPr>
        <p:spPr>
          <a:xfrm>
            <a:off x="838200" y="1380744"/>
            <a:ext cx="10515600" cy="4975606"/>
          </a:xfrm>
        </p:spPr>
        <p:txBody>
          <a:bodyPr>
            <a:normAutofit fontScale="92500" lnSpcReduction="10000"/>
          </a:bodyPr>
          <a:lstStyle/>
          <a:p>
            <a:r>
              <a:rPr lang="en-US" dirty="0" err="1">
                <a:latin typeface="Courier New" charset="0"/>
                <a:ea typeface="Courier New" charset="0"/>
                <a:cs typeface="Courier New" charset="0"/>
              </a:rPr>
              <a:t>installed.packages</a:t>
            </a:r>
            <a:r>
              <a:rPr lang="en-US" dirty="0">
                <a:latin typeface="Courier New" charset="0"/>
                <a:ea typeface="Courier New" charset="0"/>
                <a:cs typeface="Courier New" charset="0"/>
              </a:rPr>
              <a:t>() </a:t>
            </a:r>
            <a:endParaRPr lang="en-US" dirty="0" smtClean="0">
              <a:latin typeface="Courier New" charset="0"/>
              <a:ea typeface="Courier New" charset="0"/>
              <a:cs typeface="Courier New" charset="0"/>
            </a:endParaRPr>
          </a:p>
          <a:p>
            <a:pPr lvl="1"/>
            <a:r>
              <a:rPr lang="en-US" dirty="0" smtClean="0"/>
              <a:t>See </a:t>
            </a:r>
            <a:r>
              <a:rPr lang="en-US" dirty="0"/>
              <a:t>what packages are installed  </a:t>
            </a:r>
            <a:endParaRPr lang="en-US" dirty="0" smtClean="0"/>
          </a:p>
          <a:p>
            <a:pPr lvl="1"/>
            <a:endParaRPr lang="en-US" dirty="0"/>
          </a:p>
          <a:p>
            <a:r>
              <a:rPr lang="en-US" dirty="0" err="1">
                <a:latin typeface="Courier New" charset="0"/>
                <a:ea typeface="Courier New" charset="0"/>
                <a:cs typeface="Courier New" charset="0"/>
              </a:rPr>
              <a:t>install.packages</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packagename</a:t>
            </a:r>
            <a:r>
              <a:rPr lang="en-US" dirty="0" smtClean="0">
                <a:latin typeface="Courier New" charset="0"/>
                <a:ea typeface="Courier New" charset="0"/>
                <a:cs typeface="Courier New" charset="0"/>
              </a:rPr>
              <a:t>")</a:t>
            </a:r>
          </a:p>
          <a:p>
            <a:pPr lvl="1"/>
            <a:r>
              <a:rPr lang="en-US" dirty="0" smtClean="0"/>
              <a:t>Install package </a:t>
            </a: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packagename</a:t>
            </a:r>
            <a:r>
              <a:rPr lang="en-US" dirty="0" smtClean="0">
                <a:latin typeface="Courier New" charset="0"/>
                <a:ea typeface="Courier New" charset="0"/>
                <a:cs typeface="Courier New" charset="0"/>
              </a:rPr>
              <a:t>”</a:t>
            </a:r>
          </a:p>
          <a:p>
            <a:pPr lvl="1"/>
            <a:r>
              <a:rPr lang="en-US" b="1" u="sng" dirty="0" smtClean="0">
                <a:ea typeface="Courier New" charset="0"/>
                <a:cs typeface="Courier New" charset="0"/>
              </a:rPr>
              <a:t>NOTICE</a:t>
            </a:r>
            <a:r>
              <a:rPr lang="en-US" dirty="0" smtClean="0">
                <a:ea typeface="Courier New" charset="0"/>
                <a:cs typeface="Courier New" charset="0"/>
              </a:rPr>
              <a:t>: must have quotes</a:t>
            </a:r>
          </a:p>
          <a:p>
            <a:pPr lvl="1"/>
            <a:endParaRPr lang="en-US" dirty="0" smtClean="0"/>
          </a:p>
          <a:p>
            <a:r>
              <a:rPr lang="en-US" dirty="0" err="1" smtClean="0">
                <a:latin typeface="Courier New" charset="0"/>
                <a:ea typeface="Courier New" charset="0"/>
                <a:cs typeface="Courier New" charset="0"/>
              </a:rPr>
              <a:t>update.packages</a:t>
            </a:r>
            <a:r>
              <a:rPr lang="en-US" dirty="0" smtClean="0">
                <a:latin typeface="Courier New" charset="0"/>
                <a:ea typeface="Courier New" charset="0"/>
                <a:cs typeface="Courier New" charset="0"/>
              </a:rPr>
              <a:t>()</a:t>
            </a:r>
          </a:p>
          <a:p>
            <a:pPr lvl="1"/>
            <a:r>
              <a:rPr lang="en-US" dirty="0" smtClean="0"/>
              <a:t>Update </a:t>
            </a:r>
            <a:r>
              <a:rPr lang="en-US" dirty="0"/>
              <a:t>installed packages  </a:t>
            </a:r>
            <a:endParaRPr lang="en-US" dirty="0" smtClean="0"/>
          </a:p>
          <a:p>
            <a:pPr lvl="1"/>
            <a:endParaRPr lang="en-US" dirty="0" smtClean="0"/>
          </a:p>
          <a:p>
            <a:r>
              <a:rPr lang="en-US" dirty="0" smtClean="0">
                <a:latin typeface="Courier New" charset="0"/>
                <a:ea typeface="Courier New" charset="0"/>
                <a:cs typeface="Courier New" charset="0"/>
              </a:rPr>
              <a:t>library(</a:t>
            </a:r>
            <a:r>
              <a:rPr lang="en-US" dirty="0" err="1" smtClean="0">
                <a:latin typeface="Courier New" charset="0"/>
                <a:ea typeface="Courier New" charset="0"/>
                <a:cs typeface="Courier New" charset="0"/>
              </a:rPr>
              <a:t>packagename</a:t>
            </a:r>
            <a:r>
              <a:rPr lang="en-US" dirty="0">
                <a:latin typeface="Courier New" charset="0"/>
                <a:ea typeface="Courier New" charset="0"/>
                <a:cs typeface="Courier New" charset="0"/>
              </a:rPr>
              <a:t>)</a:t>
            </a:r>
          </a:p>
          <a:p>
            <a:pPr lvl="1"/>
            <a:r>
              <a:rPr lang="en-US" dirty="0" smtClean="0"/>
              <a:t>Load a package/make it available </a:t>
            </a:r>
            <a:r>
              <a:rPr lang="en-US" dirty="0"/>
              <a:t>for </a:t>
            </a:r>
            <a:r>
              <a:rPr lang="en-US" dirty="0" smtClean="0"/>
              <a:t>use</a:t>
            </a:r>
          </a:p>
          <a:p>
            <a:pPr lvl="1"/>
            <a:r>
              <a:rPr lang="en-US" b="1" u="sng" dirty="0" smtClean="0"/>
              <a:t>NOTICE</a:t>
            </a:r>
            <a:r>
              <a:rPr lang="en-US" dirty="0" smtClean="0"/>
              <a:t>: no quotes</a:t>
            </a:r>
            <a:r>
              <a:rPr lang="en-US" dirty="0"/>
              <a:t> </a:t>
            </a:r>
          </a:p>
        </p:txBody>
      </p:sp>
      <p:sp>
        <p:nvSpPr>
          <p:cNvPr id="5" name="Slide Number Placeholder 4"/>
          <p:cNvSpPr>
            <a:spLocks noGrp="1"/>
          </p:cNvSpPr>
          <p:nvPr>
            <p:ph type="sldNum" sz="quarter" idx="12"/>
          </p:nvPr>
        </p:nvSpPr>
        <p:spPr/>
        <p:txBody>
          <a:bodyPr/>
          <a:lstStyle/>
          <a:p>
            <a:fld id="{8D1287B6-9756-724B-97CD-32DD85545110}" type="slidenum">
              <a:rPr lang="en-US" smtClean="0"/>
              <a:t>10</a:t>
            </a:fld>
            <a:endParaRPr lang="en-US"/>
          </a:p>
        </p:txBody>
      </p:sp>
      <p:sp>
        <p:nvSpPr>
          <p:cNvPr id="2" name="Footer Placeholder 1"/>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8697234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PRACTICAL</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Get and load the </a:t>
            </a:r>
            <a:r>
              <a:rPr lang="en-US" dirty="0"/>
              <a:t>“</a:t>
            </a:r>
            <a:r>
              <a:rPr lang="en-US" dirty="0" err="1" smtClean="0"/>
              <a:t>GenomicRanges</a:t>
            </a:r>
            <a:r>
              <a:rPr lang="en-US" dirty="0" smtClean="0"/>
              <a:t>” </a:t>
            </a:r>
            <a:r>
              <a:rPr lang="en-US" dirty="0"/>
              <a:t>package</a:t>
            </a:r>
          </a:p>
        </p:txBody>
      </p:sp>
      <p:sp>
        <p:nvSpPr>
          <p:cNvPr id="5" name="Slide Number Placeholder 4"/>
          <p:cNvSpPr>
            <a:spLocks noGrp="1"/>
          </p:cNvSpPr>
          <p:nvPr>
            <p:ph type="sldNum" sz="quarter" idx="12"/>
          </p:nvPr>
        </p:nvSpPr>
        <p:spPr/>
        <p:txBody>
          <a:bodyPr/>
          <a:lstStyle/>
          <a:p>
            <a:fld id="{8D1287B6-9756-724B-97CD-32DD85545110}" type="slidenum">
              <a:rPr lang="en-US" smtClean="0"/>
              <a:t>11</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5358416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Data Frames in R</a:t>
            </a:r>
            <a:endParaRPr lang="en-US" dirty="0"/>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8D1287B6-9756-724B-97CD-32DD85545110}" type="slidenum">
              <a:rPr lang="en-US" smtClean="0"/>
              <a:t>12</a:t>
            </a:fld>
            <a:endParaRPr lang="en-US"/>
          </a:p>
        </p:txBody>
      </p:sp>
      <p:sp>
        <p:nvSpPr>
          <p:cNvPr id="2" name="Footer Placeholder 1"/>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293467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Frame</a:t>
            </a:r>
            <a:endParaRPr lang="en-US" dirty="0"/>
          </a:p>
        </p:txBody>
      </p:sp>
      <p:sp>
        <p:nvSpPr>
          <p:cNvPr id="3" name="Content Placeholder 2"/>
          <p:cNvSpPr>
            <a:spLocks noGrp="1"/>
          </p:cNvSpPr>
          <p:nvPr>
            <p:ph idx="1"/>
          </p:nvPr>
        </p:nvSpPr>
        <p:spPr/>
        <p:txBody>
          <a:bodyPr/>
          <a:lstStyle/>
          <a:p>
            <a:r>
              <a:rPr lang="en-US" dirty="0" smtClean="0"/>
              <a:t>Variables </a:t>
            </a:r>
            <a:r>
              <a:rPr lang="en-US" dirty="0"/>
              <a:t>of a data set as columns and the observations as </a:t>
            </a:r>
            <a:r>
              <a:rPr lang="en-US" dirty="0" smtClean="0"/>
              <a:t>rows</a:t>
            </a:r>
          </a:p>
          <a:p>
            <a:pPr lvl="1"/>
            <a:r>
              <a:rPr lang="en-US" dirty="0" smtClean="0"/>
              <a:t>Two-dimensional array</a:t>
            </a:r>
          </a:p>
          <a:p>
            <a:pPr lvl="1"/>
            <a:r>
              <a:rPr lang="en-US" dirty="0" smtClean="0"/>
              <a:t>Similar to a matrix </a:t>
            </a:r>
          </a:p>
          <a:p>
            <a:pPr lvl="1"/>
            <a:r>
              <a:rPr lang="en-US" i="1" dirty="0" smtClean="0"/>
              <a:t>Each column </a:t>
            </a:r>
            <a:r>
              <a:rPr lang="en-US" i="1" dirty="0"/>
              <a:t>can have a different </a:t>
            </a:r>
            <a:r>
              <a:rPr lang="en-US" i="1" dirty="0" smtClean="0"/>
              <a:t>data type</a:t>
            </a:r>
          </a:p>
          <a:p>
            <a:pPr lvl="1"/>
            <a:r>
              <a:rPr lang="en-US" dirty="0" err="1">
                <a:latin typeface="Courier New" charset="0"/>
                <a:ea typeface="Courier New" charset="0"/>
                <a:cs typeface="Courier New" charset="0"/>
              </a:rPr>
              <a:t>a</a:t>
            </a:r>
            <a:r>
              <a:rPr lang="en-US" dirty="0" err="1" smtClean="0">
                <a:latin typeface="Courier New" charset="0"/>
                <a:ea typeface="Courier New" charset="0"/>
                <a:cs typeface="Courier New" charset="0"/>
              </a:rPr>
              <a:t>s.data.frame</a:t>
            </a:r>
            <a:r>
              <a:rPr lang="en-US" dirty="0" smtClean="0">
                <a:latin typeface="Courier New" charset="0"/>
                <a:ea typeface="Courier New" charset="0"/>
                <a:cs typeface="Courier New" charset="0"/>
              </a:rPr>
              <a:t>()</a:t>
            </a:r>
            <a:r>
              <a:rPr lang="en-US" dirty="0">
                <a:ea typeface="Courier New" charset="0"/>
                <a:cs typeface="Courier New" charset="0"/>
                <a:sym typeface="Wingdings"/>
              </a:rPr>
              <a:t> </a:t>
            </a:r>
            <a:r>
              <a:rPr lang="en-US" dirty="0" smtClean="0">
                <a:ea typeface="Courier New" charset="0"/>
                <a:cs typeface="Courier New" charset="0"/>
                <a:sym typeface="Wingdings"/>
              </a:rPr>
              <a:t>change something into a </a:t>
            </a:r>
            <a:r>
              <a:rPr lang="en-US" dirty="0" err="1" smtClean="0">
                <a:ea typeface="Courier New" charset="0"/>
                <a:cs typeface="Courier New" charset="0"/>
                <a:sym typeface="Wingdings"/>
              </a:rPr>
              <a:t>dataframe</a:t>
            </a:r>
            <a:endParaRPr lang="en-US" dirty="0"/>
          </a:p>
          <a:p>
            <a:pPr marL="457200" lvl="1" indent="0">
              <a:buNone/>
            </a:pPr>
            <a:endParaRPr lang="en-US" dirty="0" smtClean="0">
              <a:latin typeface="Courier New" charset="0"/>
              <a:ea typeface="Courier New" charset="0"/>
              <a:cs typeface="Courier New" charset="0"/>
            </a:endParaRPr>
          </a:p>
          <a:p>
            <a:pPr marL="457200" lvl="1" indent="0">
              <a:buNone/>
            </a:pPr>
            <a:r>
              <a:rPr lang="en-US" dirty="0" smtClean="0">
                <a:latin typeface="Courier New" charset="0"/>
                <a:ea typeface="Courier New" charset="0"/>
                <a:cs typeface="Courier New" charset="0"/>
              </a:rPr>
              <a:t>head</a:t>
            </a:r>
            <a:r>
              <a:rPr lang="en-US" dirty="0">
                <a:latin typeface="Courier New" charset="0"/>
                <a:ea typeface="Courier New" charset="0"/>
                <a:cs typeface="Courier New" charset="0"/>
              </a:rPr>
              <a:t>() </a:t>
            </a:r>
            <a:r>
              <a:rPr lang="en-US" dirty="0">
                <a:sym typeface="Wingdings"/>
              </a:rPr>
              <a:t> head of a data frame</a:t>
            </a:r>
            <a:endParaRPr lang="en-US" dirty="0"/>
          </a:p>
          <a:p>
            <a:pPr marL="457200" lvl="1" indent="0">
              <a:buNone/>
            </a:pPr>
            <a:r>
              <a:rPr lang="en-US" dirty="0">
                <a:latin typeface="Courier New" charset="0"/>
                <a:ea typeface="Courier New" charset="0"/>
                <a:cs typeface="Courier New" charset="0"/>
              </a:rPr>
              <a:t>t</a:t>
            </a:r>
            <a:r>
              <a:rPr lang="en-US" dirty="0" smtClean="0">
                <a:latin typeface="Courier New" charset="0"/>
                <a:ea typeface="Courier New" charset="0"/>
                <a:cs typeface="Courier New" charset="0"/>
              </a:rPr>
              <a:t>ail</a:t>
            </a:r>
            <a:r>
              <a:rPr lang="en-US" dirty="0" smtClean="0">
                <a:latin typeface="Courier New" charset="0"/>
                <a:ea typeface="Courier New" charset="0"/>
                <a:cs typeface="Courier New" charset="0"/>
              </a:rPr>
              <a:t>() </a:t>
            </a:r>
            <a:r>
              <a:rPr lang="en-US" dirty="0" smtClean="0">
                <a:latin typeface="Courier New" charset="0"/>
                <a:ea typeface="Courier New" charset="0"/>
                <a:cs typeface="Courier New" charset="0"/>
                <a:sym typeface="Wingdings"/>
              </a:rPr>
              <a:t> </a:t>
            </a:r>
            <a:r>
              <a:rPr lang="en-US" dirty="0" smtClean="0">
                <a:ea typeface="Courier New" charset="0"/>
                <a:cs typeface="Courier New" charset="0"/>
                <a:sym typeface="Wingdings"/>
              </a:rPr>
              <a:t>tail of a data frame</a:t>
            </a:r>
            <a:endParaRPr lang="en-US" dirty="0">
              <a:ea typeface="Courier New" charset="0"/>
              <a:cs typeface="Courier New" charset="0"/>
            </a:endParaRPr>
          </a:p>
          <a:p>
            <a:pPr marL="457200" lvl="1" indent="0">
              <a:buNone/>
            </a:pPr>
            <a:r>
              <a:rPr lang="en-US" dirty="0" err="1" smtClean="0">
                <a:latin typeface="Courier New" charset="0"/>
                <a:ea typeface="Courier New" charset="0"/>
                <a:cs typeface="Courier New" charset="0"/>
              </a:rPr>
              <a:t>str</a:t>
            </a:r>
            <a:r>
              <a:rPr lang="en-US" dirty="0" smtClean="0">
                <a:latin typeface="Courier New" charset="0"/>
                <a:ea typeface="Courier New" charset="0"/>
                <a:cs typeface="Courier New" charset="0"/>
              </a:rPr>
              <a:t>() </a:t>
            </a:r>
            <a:r>
              <a:rPr lang="en-US" dirty="0" smtClean="0">
                <a:sym typeface="Wingdings"/>
              </a:rPr>
              <a:t> </a:t>
            </a:r>
            <a:r>
              <a:rPr lang="en-US" dirty="0"/>
              <a:t>structure of </a:t>
            </a:r>
            <a:r>
              <a:rPr lang="en-US" dirty="0" smtClean="0"/>
              <a:t>data frame</a:t>
            </a:r>
          </a:p>
          <a:p>
            <a:pPr marL="457200" lvl="1" indent="0">
              <a:buNone/>
            </a:pPr>
            <a:endParaRPr lang="en-US" dirty="0"/>
          </a:p>
          <a:p>
            <a:pPr lvl="1"/>
            <a:endParaRPr lang="en-US" dirty="0"/>
          </a:p>
        </p:txBody>
      </p:sp>
      <p:sp>
        <p:nvSpPr>
          <p:cNvPr id="5" name="Slide Number Placeholder 4"/>
          <p:cNvSpPr>
            <a:spLocks noGrp="1"/>
          </p:cNvSpPr>
          <p:nvPr>
            <p:ph type="sldNum" sz="quarter" idx="12"/>
          </p:nvPr>
        </p:nvSpPr>
        <p:spPr/>
        <p:txBody>
          <a:bodyPr/>
          <a:lstStyle/>
          <a:p>
            <a:fld id="{8D1287B6-9756-724B-97CD-32DD85545110}" type="slidenum">
              <a:rPr lang="en-US" smtClean="0"/>
              <a:t>13</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1938095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Frame</a:t>
            </a:r>
            <a:endParaRPr lang="en-US" dirty="0"/>
          </a:p>
        </p:txBody>
      </p:sp>
      <p:sp>
        <p:nvSpPr>
          <p:cNvPr id="3" name="Content Placeholder 2"/>
          <p:cNvSpPr>
            <a:spLocks noGrp="1"/>
          </p:cNvSpPr>
          <p:nvPr>
            <p:ph idx="1"/>
          </p:nvPr>
        </p:nvSpPr>
        <p:spPr>
          <a:xfrm>
            <a:off x="838200" y="3251199"/>
            <a:ext cx="10515600" cy="2925763"/>
          </a:xfrm>
        </p:spPr>
        <p:txBody>
          <a:bodyPr>
            <a:normAutofit lnSpcReduction="10000"/>
          </a:bodyPr>
          <a:lstStyle/>
          <a:p>
            <a:r>
              <a:rPr lang="en-US" dirty="0">
                <a:ea typeface="Courier New" charset="0"/>
                <a:cs typeface="Courier New" charset="0"/>
              </a:rPr>
              <a:t>Retrieve elements from a </a:t>
            </a:r>
            <a:r>
              <a:rPr lang="en-US" dirty="0" err="1" smtClean="0">
                <a:ea typeface="Courier New" charset="0"/>
                <a:cs typeface="Courier New" charset="0"/>
              </a:rPr>
              <a:t>dataframe</a:t>
            </a:r>
            <a:endParaRPr lang="en-US" dirty="0">
              <a:ea typeface="Courier New" charset="0"/>
              <a:cs typeface="Courier New" charset="0"/>
            </a:endParaRPr>
          </a:p>
          <a:p>
            <a:pPr marL="457200" lvl="1" indent="0">
              <a:buNone/>
            </a:pPr>
            <a:r>
              <a:rPr lang="en-US" dirty="0" smtClean="0">
                <a:latin typeface="Courier New" charset="0"/>
                <a:ea typeface="Courier New" charset="0"/>
                <a:cs typeface="Courier New" charset="0"/>
              </a:rPr>
              <a:t>iris[,</a:t>
            </a:r>
            <a:r>
              <a:rPr lang="en-US" dirty="0">
                <a:latin typeface="Courier New" charset="0"/>
                <a:ea typeface="Courier New" charset="0"/>
                <a:cs typeface="Courier New" charset="0"/>
              </a:rPr>
              <a:t>2]</a:t>
            </a:r>
          </a:p>
          <a:p>
            <a:pPr marL="457200" lvl="1" indent="0">
              <a:buNone/>
            </a:pPr>
            <a:r>
              <a:rPr lang="en-US" dirty="0">
                <a:latin typeface="Courier New" charset="0"/>
                <a:ea typeface="Courier New" charset="0"/>
                <a:cs typeface="Courier New" charset="0"/>
              </a:rPr>
              <a:t>i</a:t>
            </a:r>
            <a:r>
              <a:rPr lang="en-US" dirty="0" smtClean="0">
                <a:latin typeface="Courier New" charset="0"/>
                <a:ea typeface="Courier New" charset="0"/>
                <a:cs typeface="Courier New" charset="0"/>
              </a:rPr>
              <a:t>ris[4,]</a:t>
            </a:r>
            <a:endParaRPr lang="en-US" dirty="0">
              <a:latin typeface="Courier New" charset="0"/>
              <a:ea typeface="Courier New" charset="0"/>
              <a:cs typeface="Courier New" charset="0"/>
            </a:endParaRPr>
          </a:p>
          <a:p>
            <a:pPr marL="457200" lvl="1" indent="0">
              <a:buNone/>
            </a:pPr>
            <a:r>
              <a:rPr lang="en-US" dirty="0">
                <a:latin typeface="Courier New" charset="0"/>
                <a:ea typeface="Courier New" charset="0"/>
                <a:cs typeface="Courier New" charset="0"/>
              </a:rPr>
              <a:t>iris</a:t>
            </a:r>
            <a:r>
              <a:rPr lang="en-US" dirty="0" smtClean="0">
                <a:latin typeface="Courier New" charset="0"/>
                <a:ea typeface="Courier New" charset="0"/>
                <a:cs typeface="Courier New" charset="0"/>
              </a:rPr>
              <a:t>[,“Species”]</a:t>
            </a:r>
          </a:p>
          <a:p>
            <a:pPr marL="457200" lvl="1" indent="0">
              <a:buNone/>
            </a:pPr>
            <a:r>
              <a:rPr lang="en-US" dirty="0" err="1" smtClean="0">
                <a:latin typeface="Courier New" charset="0"/>
                <a:ea typeface="Courier New" charset="0"/>
                <a:cs typeface="Courier New" charset="0"/>
              </a:rPr>
              <a:t>iris$Species</a:t>
            </a:r>
            <a:endParaRPr lang="en-US" dirty="0">
              <a:latin typeface="Courier New" charset="0"/>
              <a:ea typeface="Courier New" charset="0"/>
              <a:cs typeface="Courier New" charset="0"/>
            </a:endParaRPr>
          </a:p>
          <a:p>
            <a:pPr marL="457200" lvl="1" indent="0">
              <a:buNone/>
            </a:pPr>
            <a:r>
              <a:rPr lang="en-US" dirty="0" smtClean="0">
                <a:latin typeface="Courier New" charset="0"/>
                <a:ea typeface="Courier New" charset="0"/>
                <a:cs typeface="Courier New" charset="0"/>
              </a:rPr>
              <a:t>iris[1:2,2]</a:t>
            </a:r>
            <a:endParaRPr lang="en-US" dirty="0">
              <a:latin typeface="Courier New" charset="0"/>
              <a:ea typeface="Courier New" charset="0"/>
              <a:cs typeface="Courier New" charset="0"/>
            </a:endParaRPr>
          </a:p>
          <a:p>
            <a:pPr marL="457200" lvl="1" indent="0">
              <a:buNone/>
            </a:pPr>
            <a:r>
              <a:rPr lang="en-US" dirty="0">
                <a:latin typeface="Courier New" charset="0"/>
                <a:ea typeface="Courier New" charset="0"/>
                <a:cs typeface="Courier New" charset="0"/>
              </a:rPr>
              <a:t>iris</a:t>
            </a:r>
            <a:r>
              <a:rPr lang="en-US" dirty="0" smtClean="0">
                <a:latin typeface="Courier New" charset="0"/>
                <a:ea typeface="Courier New" charset="0"/>
                <a:cs typeface="Courier New" charset="0"/>
              </a:rPr>
              <a:t>[2:5,1:2</a:t>
            </a:r>
            <a:r>
              <a:rPr lang="en-US" dirty="0">
                <a:latin typeface="Courier New" charset="0"/>
                <a:ea typeface="Courier New" charset="0"/>
                <a:cs typeface="Courier New" charset="0"/>
              </a:rPr>
              <a:t>]</a:t>
            </a:r>
          </a:p>
          <a:p>
            <a:pPr marL="457200" lvl="1" indent="0">
              <a:buNone/>
            </a:pPr>
            <a:r>
              <a:rPr lang="en-US" dirty="0">
                <a:latin typeface="Courier New" charset="0"/>
                <a:ea typeface="Courier New" charset="0"/>
                <a:cs typeface="Courier New" charset="0"/>
              </a:rPr>
              <a:t>iris</a:t>
            </a:r>
            <a:r>
              <a:rPr lang="en-US" dirty="0" smtClean="0">
                <a:latin typeface="Courier New" charset="0"/>
                <a:ea typeface="Courier New" charset="0"/>
                <a:cs typeface="Courier New" charset="0"/>
              </a:rPr>
              <a:t>[c(1,4,7</a:t>
            </a:r>
            <a:r>
              <a:rPr lang="en-US" dirty="0">
                <a:latin typeface="Courier New" charset="0"/>
                <a:ea typeface="Courier New" charset="0"/>
                <a:cs typeface="Courier New" charset="0"/>
              </a:rPr>
              <a:t>), c(1,3)]</a:t>
            </a:r>
            <a:endParaRPr lang="en-US" dirty="0"/>
          </a:p>
          <a:p>
            <a:pPr lvl="1"/>
            <a:endParaRPr lang="en-US" dirty="0"/>
          </a:p>
        </p:txBody>
      </p:sp>
      <p:sp>
        <p:nvSpPr>
          <p:cNvPr id="5" name="Slide Number Placeholder 4"/>
          <p:cNvSpPr>
            <a:spLocks noGrp="1"/>
          </p:cNvSpPr>
          <p:nvPr>
            <p:ph type="sldNum" sz="quarter" idx="12"/>
          </p:nvPr>
        </p:nvSpPr>
        <p:spPr/>
        <p:txBody>
          <a:bodyPr/>
          <a:lstStyle/>
          <a:p>
            <a:fld id="{8D1287B6-9756-724B-97CD-32DD85545110}" type="slidenum">
              <a:rPr lang="en-US" smtClean="0"/>
              <a:t>14</a:t>
            </a:fld>
            <a:endParaRPr 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171" t="72266" r="63278" b="11067"/>
          <a:stretch/>
        </p:blipFill>
        <p:spPr>
          <a:xfrm>
            <a:off x="2743431" y="1337086"/>
            <a:ext cx="5409969" cy="1524985"/>
          </a:xfrm>
          <a:prstGeom prst="rect">
            <a:avLst/>
          </a:prstGeom>
        </p:spPr>
      </p:pic>
      <p:sp>
        <p:nvSpPr>
          <p:cNvPr id="8" name="TextBox 7"/>
          <p:cNvSpPr txBox="1"/>
          <p:nvPr/>
        </p:nvSpPr>
        <p:spPr>
          <a:xfrm>
            <a:off x="9097347" y="797073"/>
            <a:ext cx="2136710" cy="461665"/>
          </a:xfrm>
          <a:prstGeom prst="rect">
            <a:avLst/>
          </a:prstGeom>
          <a:noFill/>
          <a:ln w="38100">
            <a:solidFill>
              <a:srgbClr val="FF0000"/>
            </a:solidFill>
          </a:ln>
        </p:spPr>
        <p:txBody>
          <a:bodyPr wrap="square" rtlCol="0">
            <a:spAutoFit/>
          </a:bodyPr>
          <a:lstStyle/>
          <a:p>
            <a:r>
              <a:rPr lang="en-US" sz="2400" dirty="0" smtClean="0"/>
              <a:t>R counts from 1</a:t>
            </a:r>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4181828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PRACTICAL</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Data frames</a:t>
            </a:r>
            <a:endParaRPr lang="en-US" dirty="0"/>
          </a:p>
        </p:txBody>
      </p:sp>
      <p:sp>
        <p:nvSpPr>
          <p:cNvPr id="5" name="Slide Number Placeholder 4"/>
          <p:cNvSpPr>
            <a:spLocks noGrp="1"/>
          </p:cNvSpPr>
          <p:nvPr>
            <p:ph type="sldNum" sz="quarter" idx="12"/>
          </p:nvPr>
        </p:nvSpPr>
        <p:spPr/>
        <p:txBody>
          <a:bodyPr/>
          <a:lstStyle/>
          <a:p>
            <a:fld id="{8D1287B6-9756-724B-97CD-32DD85545110}" type="slidenum">
              <a:rPr lang="en-US" smtClean="0"/>
              <a:t>15</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8328014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Dataframe</a:t>
            </a:r>
            <a:r>
              <a:rPr lang="en-US" dirty="0" smtClean="0"/>
              <a:t> size</a:t>
            </a:r>
            <a:endParaRPr lang="en-US" dirty="0"/>
          </a:p>
        </p:txBody>
      </p:sp>
      <p:sp>
        <p:nvSpPr>
          <p:cNvPr id="3" name="Content Placeholder 2"/>
          <p:cNvSpPr>
            <a:spLocks noGrp="1"/>
          </p:cNvSpPr>
          <p:nvPr>
            <p:ph idx="1"/>
          </p:nvPr>
        </p:nvSpPr>
        <p:spPr/>
        <p:txBody>
          <a:bodyPr/>
          <a:lstStyle/>
          <a:p>
            <a:r>
              <a:rPr lang="en-US" dirty="0" err="1" smtClean="0">
                <a:latin typeface="Courier New" charset="0"/>
                <a:ea typeface="Courier New" charset="0"/>
                <a:cs typeface="Courier New" charset="0"/>
              </a:rPr>
              <a:t>nrow</a:t>
            </a:r>
            <a:r>
              <a:rPr lang="en-US" dirty="0" smtClean="0">
                <a:latin typeface="Courier New" charset="0"/>
                <a:ea typeface="Courier New" charset="0"/>
                <a:cs typeface="Courier New" charset="0"/>
              </a:rPr>
              <a:t>()</a:t>
            </a:r>
          </a:p>
          <a:p>
            <a:pPr lvl="1"/>
            <a:r>
              <a:rPr lang="en-US" dirty="0" smtClean="0"/>
              <a:t>Number of rows in the </a:t>
            </a:r>
            <a:r>
              <a:rPr lang="en-US" dirty="0" err="1" smtClean="0"/>
              <a:t>dataframe</a:t>
            </a:r>
            <a:endParaRPr lang="en-US" dirty="0" smtClean="0"/>
          </a:p>
          <a:p>
            <a:endParaRPr lang="en-US" dirty="0"/>
          </a:p>
          <a:p>
            <a:r>
              <a:rPr lang="en-US" dirty="0" smtClean="0">
                <a:latin typeface="Courier New" charset="0"/>
                <a:ea typeface="Courier New" charset="0"/>
                <a:cs typeface="Courier New" charset="0"/>
              </a:rPr>
              <a:t>dim()</a:t>
            </a:r>
          </a:p>
          <a:p>
            <a:pPr lvl="1"/>
            <a:r>
              <a:rPr lang="en-US" dirty="0" smtClean="0"/>
              <a:t>Number of dimensions</a:t>
            </a:r>
          </a:p>
          <a:p>
            <a:pPr lvl="1"/>
            <a:r>
              <a:rPr lang="en-US" dirty="0" smtClean="0"/>
              <a:t>Columns and rows</a:t>
            </a:r>
          </a:p>
          <a:p>
            <a:pPr lvl="1"/>
            <a:endParaRPr lang="en-US" dirty="0" smtClean="0"/>
          </a:p>
          <a:p>
            <a:r>
              <a:rPr lang="en-US" dirty="0" err="1" smtClean="0">
                <a:latin typeface="Courier New" charset="0"/>
                <a:ea typeface="Courier New" charset="0"/>
                <a:cs typeface="Courier New" charset="0"/>
              </a:rPr>
              <a:t>colnames</a:t>
            </a:r>
            <a:r>
              <a:rPr lang="en-US" dirty="0" smtClean="0">
                <a:latin typeface="Courier New" charset="0"/>
                <a:ea typeface="Courier New" charset="0"/>
                <a:cs typeface="Courier New" charset="0"/>
              </a:rPr>
              <a:t>()</a:t>
            </a:r>
          </a:p>
          <a:p>
            <a:pPr lvl="1"/>
            <a:r>
              <a:rPr lang="en-US" dirty="0" smtClean="0"/>
              <a:t>Gets the column names of the </a:t>
            </a:r>
            <a:r>
              <a:rPr lang="en-US" dirty="0" err="1" smtClean="0"/>
              <a:t>dataframe</a:t>
            </a:r>
            <a:endParaRPr lang="en-US" dirty="0" smtClean="0"/>
          </a:p>
        </p:txBody>
      </p:sp>
      <p:sp>
        <p:nvSpPr>
          <p:cNvPr id="5" name="Slide Number Placeholder 4"/>
          <p:cNvSpPr>
            <a:spLocks noGrp="1"/>
          </p:cNvSpPr>
          <p:nvPr>
            <p:ph type="sldNum" sz="quarter" idx="12"/>
          </p:nvPr>
        </p:nvSpPr>
        <p:spPr/>
        <p:txBody>
          <a:bodyPr/>
          <a:lstStyle/>
          <a:p>
            <a:fld id="{8D1287B6-9756-724B-97CD-32DD85545110}" type="slidenum">
              <a:rPr lang="en-US" smtClean="0"/>
              <a:t>16</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38806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PRACTICAL</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Data frames</a:t>
            </a:r>
            <a:endParaRPr lang="en-US" dirty="0"/>
          </a:p>
        </p:txBody>
      </p:sp>
      <p:sp>
        <p:nvSpPr>
          <p:cNvPr id="5" name="Slide Number Placeholder 4"/>
          <p:cNvSpPr>
            <a:spLocks noGrp="1"/>
          </p:cNvSpPr>
          <p:nvPr>
            <p:ph type="sldNum" sz="quarter" idx="12"/>
          </p:nvPr>
        </p:nvSpPr>
        <p:spPr/>
        <p:txBody>
          <a:bodyPr/>
          <a:lstStyle/>
          <a:p>
            <a:fld id="{8D1287B6-9756-724B-97CD-32DD85545110}" type="slidenum">
              <a:rPr lang="en-US" smtClean="0"/>
              <a:t>17</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3339977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Utilities</a:t>
            </a:r>
            <a:endParaRPr lang="en-US" dirty="0"/>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8F22420B-42F8-5941-A1F2-D13B4AAE00CD}" type="slidenum">
              <a:rPr lang="en-US" smtClean="0"/>
              <a:t>18</a:t>
            </a:fld>
            <a:endParaRPr lang="en-US"/>
          </a:p>
        </p:txBody>
      </p:sp>
      <p:sp>
        <p:nvSpPr>
          <p:cNvPr id="2" name="Footer Placeholder 1"/>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2125633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built in functions</a:t>
            </a:r>
            <a:endParaRPr lang="en-US" dirty="0"/>
          </a:p>
        </p:txBody>
      </p:sp>
      <p:sp>
        <p:nvSpPr>
          <p:cNvPr id="3" name="Content Placeholder 2"/>
          <p:cNvSpPr>
            <a:spLocks noGrp="1"/>
          </p:cNvSpPr>
          <p:nvPr>
            <p:ph idx="1"/>
          </p:nvPr>
        </p:nvSpPr>
        <p:spPr/>
        <p:txBody>
          <a:bodyPr/>
          <a:lstStyle/>
          <a:p>
            <a:r>
              <a:rPr lang="en-US" dirty="0" smtClean="0"/>
              <a:t>Don’t re-invent the wheel</a:t>
            </a:r>
          </a:p>
          <a:p>
            <a:endParaRPr lang="en-US" dirty="0" smtClean="0"/>
          </a:p>
          <a:p>
            <a:r>
              <a:rPr lang="en-US" dirty="0" smtClean="0"/>
              <a:t>Use the built-in functions</a:t>
            </a:r>
          </a:p>
          <a:p>
            <a:endParaRPr lang="en-US" dirty="0" smtClean="0"/>
          </a:p>
          <a:p>
            <a:r>
              <a:rPr lang="en-US" dirty="0" smtClean="0"/>
              <a:t>Built-in functions are written in C and are very fast</a:t>
            </a:r>
          </a:p>
          <a:p>
            <a:pPr lvl="1"/>
            <a:r>
              <a:rPr lang="en-US" dirty="0" smtClean="0"/>
              <a:t>Faster than R</a:t>
            </a:r>
          </a:p>
          <a:p>
            <a:pPr lvl="1"/>
            <a:endParaRPr lang="en-US" dirty="0" smtClean="0"/>
          </a:p>
          <a:p>
            <a:r>
              <a:rPr lang="en-US" dirty="0" smtClean="0"/>
              <a:t>There are loads	</a:t>
            </a:r>
          </a:p>
          <a:p>
            <a:pPr lvl="1"/>
            <a:r>
              <a:rPr lang="en-US" dirty="0">
                <a:hlinkClick r:id="rId2"/>
              </a:rPr>
              <a:t>http://</a:t>
            </a:r>
            <a:r>
              <a:rPr lang="en-US" dirty="0" smtClean="0">
                <a:hlinkClick r:id="rId2"/>
              </a:rPr>
              <a:t>www.statmethods.net/management/functions.html</a:t>
            </a:r>
            <a:r>
              <a:rPr lang="en-US" dirty="0" smtClean="0"/>
              <a:t> </a:t>
            </a:r>
            <a:endParaRPr lang="en-US" dirty="0"/>
          </a:p>
        </p:txBody>
      </p:sp>
      <p:sp>
        <p:nvSpPr>
          <p:cNvPr id="5" name="Slide Number Placeholder 4"/>
          <p:cNvSpPr>
            <a:spLocks noGrp="1"/>
          </p:cNvSpPr>
          <p:nvPr>
            <p:ph type="sldNum" sz="quarter" idx="12"/>
          </p:nvPr>
        </p:nvSpPr>
        <p:spPr/>
        <p:txBody>
          <a:bodyPr/>
          <a:lstStyle/>
          <a:p>
            <a:fld id="{8F22420B-42F8-5941-A1F2-D13B4AAE00CD}" type="slidenum">
              <a:rPr lang="en-US" smtClean="0"/>
              <a:t>19</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2125548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R</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409B3C41-F91D-B148-97E0-A11318A80D4A}" type="slidenum">
              <a:rPr lang="en-US" smtClean="0"/>
              <a:t>2</a:t>
            </a:fld>
            <a:endParaRPr lang="en-US"/>
          </a:p>
        </p:txBody>
      </p:sp>
      <p:sp>
        <p:nvSpPr>
          <p:cNvPr id="5" name="Footer Placeholder 4"/>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6743537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7070" t="27600" r="77949" b="47466"/>
          <a:stretch/>
        </p:blipFill>
        <p:spPr>
          <a:xfrm>
            <a:off x="838200" y="1923731"/>
            <a:ext cx="4270248" cy="3460877"/>
          </a:xfrm>
          <a:prstGeom prst="rect">
            <a:avLst/>
          </a:prstGeom>
        </p:spPr>
      </p:pic>
      <p:sp>
        <p:nvSpPr>
          <p:cNvPr id="2" name="Title 1"/>
          <p:cNvSpPr>
            <a:spLocks noGrp="1"/>
          </p:cNvSpPr>
          <p:nvPr>
            <p:ph type="title"/>
          </p:nvPr>
        </p:nvSpPr>
        <p:spPr/>
        <p:txBody>
          <a:bodyPr/>
          <a:lstStyle/>
          <a:p>
            <a:r>
              <a:rPr lang="en-US" dirty="0" smtClean="0"/>
              <a:t>Sum, average, min, max</a:t>
            </a:r>
            <a:endParaRPr lang="en-US" dirty="0"/>
          </a:p>
        </p:txBody>
      </p:sp>
      <p:sp>
        <p:nvSpPr>
          <p:cNvPr id="11" name="Content Placeholder 10"/>
          <p:cNvSpPr>
            <a:spLocks noGrp="1"/>
          </p:cNvSpPr>
          <p:nvPr>
            <p:ph sz="half" idx="2"/>
          </p:nvPr>
        </p:nvSpPr>
        <p:spPr>
          <a:xfrm>
            <a:off x="4773168" y="2103119"/>
            <a:ext cx="6580632" cy="4073843"/>
          </a:xfrm>
        </p:spPr>
        <p:txBody>
          <a:bodyPr/>
          <a:lstStyle/>
          <a:p>
            <a:pPr marR="0" lvl="0" defTabSz="914400" eaLnBrk="1" fontAlgn="auto" latinLnBrk="0" hangingPunct="1">
              <a:lnSpc>
                <a:spcPct val="100000"/>
              </a:lnSpc>
              <a:spcBef>
                <a:spcPts val="0"/>
              </a:spcBef>
              <a:spcAft>
                <a:spcPts val="0"/>
              </a:spcAft>
              <a:buClrTx/>
              <a:buSzTx/>
              <a:buFont typeface="Wingdings" charset="2"/>
              <a:buChar char="à"/>
              <a:tabLst/>
              <a:defRPr/>
            </a:pPr>
            <a:r>
              <a:rPr lang="en-US" dirty="0" smtClean="0">
                <a:sym typeface="Wingdings"/>
              </a:rPr>
              <a:t> Sum of the column </a:t>
            </a:r>
            <a:r>
              <a:rPr lang="en-US" dirty="0" err="1" smtClean="0">
                <a:sym typeface="Wingdings"/>
              </a:rPr>
              <a:t>Sepal.Length</a:t>
            </a:r>
            <a:endParaRPr lang="en-US" dirty="0" smtClean="0">
              <a:sym typeface="Wingdings"/>
            </a:endParaRPr>
          </a:p>
          <a:p>
            <a:pPr marR="0" lvl="0" defTabSz="914400" eaLnBrk="1" fontAlgn="auto" latinLnBrk="0" hangingPunct="1">
              <a:lnSpc>
                <a:spcPct val="100000"/>
              </a:lnSpc>
              <a:spcBef>
                <a:spcPts val="0"/>
              </a:spcBef>
              <a:spcAft>
                <a:spcPts val="0"/>
              </a:spcAft>
              <a:buClrTx/>
              <a:buSzTx/>
              <a:buFont typeface="Wingdings" charset="2"/>
              <a:buChar char="à"/>
              <a:tabLst/>
              <a:defRPr/>
            </a:pPr>
            <a:endParaRPr lang="en-US" dirty="0">
              <a:sym typeface="Wingdings"/>
            </a:endParaRPr>
          </a:p>
          <a:p>
            <a:pPr marR="0" lvl="0" defTabSz="914400" eaLnBrk="1" fontAlgn="auto" latinLnBrk="0" hangingPunct="1">
              <a:lnSpc>
                <a:spcPct val="100000"/>
              </a:lnSpc>
              <a:spcBef>
                <a:spcPts val="0"/>
              </a:spcBef>
              <a:spcAft>
                <a:spcPts val="0"/>
              </a:spcAft>
              <a:buClrTx/>
              <a:buSzTx/>
              <a:buFont typeface="Wingdings" charset="2"/>
              <a:buChar char="à"/>
              <a:tabLst/>
              <a:defRPr/>
            </a:pPr>
            <a:r>
              <a:rPr lang="en-US" dirty="0" smtClean="0">
                <a:sym typeface="Wingdings"/>
              </a:rPr>
              <a:t> Average of the column </a:t>
            </a:r>
            <a:r>
              <a:rPr lang="en-US" dirty="0" err="1" smtClean="0">
                <a:sym typeface="Wingdings"/>
              </a:rPr>
              <a:t>Sepal.Length</a:t>
            </a:r>
            <a:endParaRPr lang="en-US" dirty="0" smtClean="0">
              <a:sym typeface="Wingdings"/>
            </a:endParaRPr>
          </a:p>
          <a:p>
            <a:pPr marR="0" lvl="0" defTabSz="914400" eaLnBrk="1" fontAlgn="auto" latinLnBrk="0" hangingPunct="1">
              <a:lnSpc>
                <a:spcPct val="100000"/>
              </a:lnSpc>
              <a:spcBef>
                <a:spcPts val="0"/>
              </a:spcBef>
              <a:spcAft>
                <a:spcPts val="0"/>
              </a:spcAft>
              <a:buClrTx/>
              <a:buSzTx/>
              <a:buFont typeface="Wingdings" charset="2"/>
              <a:buChar char="à"/>
              <a:tabLst/>
              <a:defRPr/>
            </a:pPr>
            <a:endParaRPr lang="en-US" dirty="0">
              <a:sym typeface="Wingdings"/>
            </a:endParaRPr>
          </a:p>
          <a:p>
            <a:pPr marR="0" lvl="0" defTabSz="914400" eaLnBrk="1" fontAlgn="auto" latinLnBrk="0" hangingPunct="1">
              <a:lnSpc>
                <a:spcPct val="100000"/>
              </a:lnSpc>
              <a:spcBef>
                <a:spcPts val="0"/>
              </a:spcBef>
              <a:spcAft>
                <a:spcPts val="0"/>
              </a:spcAft>
              <a:buClrTx/>
              <a:buSzTx/>
              <a:buFont typeface="Wingdings" charset="2"/>
              <a:buChar char="à"/>
              <a:tabLst/>
              <a:defRPr/>
            </a:pPr>
            <a:r>
              <a:rPr lang="en-US" dirty="0" smtClean="0">
                <a:sym typeface="Wingdings"/>
              </a:rPr>
              <a:t> Minimum value in column </a:t>
            </a:r>
            <a:r>
              <a:rPr lang="en-US" dirty="0" err="1" smtClean="0">
                <a:sym typeface="Wingdings"/>
              </a:rPr>
              <a:t>Sepal.Length</a:t>
            </a:r>
            <a:endParaRPr lang="en-US" dirty="0" smtClean="0">
              <a:sym typeface="Wingdings"/>
            </a:endParaRPr>
          </a:p>
          <a:p>
            <a:pPr marR="0" lvl="0" defTabSz="914400" eaLnBrk="1" fontAlgn="auto" latinLnBrk="0" hangingPunct="1">
              <a:lnSpc>
                <a:spcPct val="100000"/>
              </a:lnSpc>
              <a:spcBef>
                <a:spcPts val="0"/>
              </a:spcBef>
              <a:spcAft>
                <a:spcPts val="0"/>
              </a:spcAft>
              <a:buClrTx/>
              <a:buSzTx/>
              <a:buFont typeface="Wingdings" charset="2"/>
              <a:buChar char="à"/>
              <a:tabLst/>
              <a:defRPr/>
            </a:pPr>
            <a:endParaRPr lang="en-US" dirty="0">
              <a:sym typeface="Wingdings"/>
            </a:endParaRPr>
          </a:p>
          <a:p>
            <a:pPr marR="0" lvl="0" defTabSz="914400" eaLnBrk="1" fontAlgn="auto" latinLnBrk="0" hangingPunct="1">
              <a:lnSpc>
                <a:spcPct val="100000"/>
              </a:lnSpc>
              <a:spcBef>
                <a:spcPts val="0"/>
              </a:spcBef>
              <a:spcAft>
                <a:spcPts val="0"/>
              </a:spcAft>
              <a:buClrTx/>
              <a:buSzTx/>
              <a:buFont typeface="Wingdings" charset="2"/>
              <a:buChar char="à"/>
              <a:tabLst/>
              <a:defRPr/>
            </a:pPr>
            <a:r>
              <a:rPr lang="en-US" dirty="0" smtClean="0">
                <a:sym typeface="Wingdings"/>
              </a:rPr>
              <a:t> Maximum value in column </a:t>
            </a:r>
            <a:r>
              <a:rPr lang="en-US" dirty="0" err="1" smtClean="0">
                <a:sym typeface="Wingdings"/>
              </a:rPr>
              <a:t>Sepal.Length</a:t>
            </a:r>
            <a:endParaRPr lang="en-US" dirty="0"/>
          </a:p>
        </p:txBody>
      </p:sp>
      <p:sp>
        <p:nvSpPr>
          <p:cNvPr id="5" name="Slide Number Placeholder 4"/>
          <p:cNvSpPr>
            <a:spLocks noGrp="1"/>
          </p:cNvSpPr>
          <p:nvPr>
            <p:ph type="sldNum" sz="quarter" idx="12"/>
          </p:nvPr>
        </p:nvSpPr>
        <p:spPr/>
        <p:txBody>
          <a:bodyPr/>
          <a:lstStyle/>
          <a:p>
            <a:fld id="{8D1287B6-9756-724B-97CD-32DD85545110}" type="slidenum">
              <a:rPr lang="en-US" smtClean="0"/>
              <a:t>20</a:t>
            </a:fld>
            <a:endParaRPr lang="en-US"/>
          </a:p>
        </p:txBody>
      </p:sp>
      <p:sp>
        <p:nvSpPr>
          <p:cNvPr id="3" name="Footer Placeholder 2"/>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6958606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PRACTICAL</a:t>
            </a:r>
            <a:endParaRPr lang="en-US" dirty="0">
              <a:solidFill>
                <a:srgbClr val="FF0000"/>
              </a:solidFill>
            </a:endParaRP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Play with built in functions</a:t>
            </a:r>
            <a:endParaRPr lang="en-US" dirty="0"/>
          </a:p>
        </p:txBody>
      </p:sp>
      <p:sp>
        <p:nvSpPr>
          <p:cNvPr id="5" name="Slide Number Placeholder 4"/>
          <p:cNvSpPr>
            <a:spLocks noGrp="1"/>
          </p:cNvSpPr>
          <p:nvPr>
            <p:ph type="sldNum" sz="quarter" idx="12"/>
          </p:nvPr>
        </p:nvSpPr>
        <p:spPr/>
        <p:txBody>
          <a:bodyPr/>
          <a:lstStyle/>
          <a:p>
            <a:fld id="{8D1287B6-9756-724B-97CD-32DD85545110}" type="slidenum">
              <a:rPr lang="en-US" smtClean="0"/>
              <a:t>21</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333307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are you making this plot?</a:t>
            </a:r>
            <a:endParaRPr lang="en-US" dirty="0"/>
          </a:p>
        </p:txBody>
      </p:sp>
      <p:sp>
        <p:nvSpPr>
          <p:cNvPr id="3" name="Content Placeholder 2"/>
          <p:cNvSpPr>
            <a:spLocks noGrp="1"/>
          </p:cNvSpPr>
          <p:nvPr>
            <p:ph idx="1"/>
          </p:nvPr>
        </p:nvSpPr>
        <p:spPr/>
        <p:txBody>
          <a:bodyPr/>
          <a:lstStyle/>
          <a:p>
            <a:r>
              <a:rPr lang="en-US" i="1" dirty="0" smtClean="0"/>
              <a:t>Exploratory</a:t>
            </a:r>
            <a:r>
              <a:rPr lang="en-US" dirty="0" smtClean="0"/>
              <a:t> Data Analysis</a:t>
            </a:r>
          </a:p>
          <a:p>
            <a:pPr lvl="1"/>
            <a:r>
              <a:rPr lang="en-US" dirty="0"/>
              <a:t>Making plots for </a:t>
            </a:r>
            <a:r>
              <a:rPr lang="en-US" b="1" dirty="0"/>
              <a:t>YOURSELF</a:t>
            </a:r>
          </a:p>
          <a:p>
            <a:pPr lvl="1"/>
            <a:r>
              <a:rPr lang="en-US" dirty="0" smtClean="0"/>
              <a:t>Getting to know the data</a:t>
            </a:r>
          </a:p>
          <a:p>
            <a:pPr lvl="1"/>
            <a:endParaRPr lang="en-US" dirty="0" smtClean="0"/>
          </a:p>
          <a:p>
            <a:pPr lvl="1"/>
            <a:endParaRPr lang="en-US" dirty="0" smtClean="0"/>
          </a:p>
          <a:p>
            <a:r>
              <a:rPr lang="en-US" i="1" dirty="0" smtClean="0"/>
              <a:t>Explanatory</a:t>
            </a:r>
            <a:r>
              <a:rPr lang="en-US" dirty="0" smtClean="0"/>
              <a:t> Data Analysis</a:t>
            </a:r>
          </a:p>
          <a:p>
            <a:pPr lvl="1"/>
            <a:r>
              <a:rPr lang="en-US" dirty="0" smtClean="0"/>
              <a:t>Making plots for </a:t>
            </a:r>
            <a:r>
              <a:rPr lang="en-US" b="1" dirty="0" smtClean="0"/>
              <a:t>AUDIENCE</a:t>
            </a:r>
          </a:p>
          <a:p>
            <a:pPr lvl="1"/>
            <a:r>
              <a:rPr lang="en-US" dirty="0" smtClean="0"/>
              <a:t>Communicate insights about the data</a:t>
            </a:r>
            <a:endParaRPr lang="en-US" dirty="0"/>
          </a:p>
        </p:txBody>
      </p:sp>
      <p:sp>
        <p:nvSpPr>
          <p:cNvPr id="5" name="Slide Number Placeholder 4"/>
          <p:cNvSpPr>
            <a:spLocks noGrp="1"/>
          </p:cNvSpPr>
          <p:nvPr>
            <p:ph type="sldNum" sz="quarter" idx="12"/>
          </p:nvPr>
        </p:nvSpPr>
        <p:spPr/>
        <p:txBody>
          <a:bodyPr/>
          <a:lstStyle/>
          <a:p>
            <a:fld id="{FA42DE9B-20C7-BA4E-BD25-C971106D2331}" type="slidenum">
              <a:rPr lang="en-US" smtClean="0"/>
              <a:t>22</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634586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6308" y="365125"/>
            <a:ext cx="5495192" cy="1325563"/>
          </a:xfrm>
        </p:spPr>
        <p:txBody>
          <a:bodyPr>
            <a:normAutofit fontScale="90000"/>
          </a:bodyPr>
          <a:lstStyle/>
          <a:p>
            <a:r>
              <a:rPr lang="en-US" dirty="0" smtClean="0"/>
              <a:t>What information are </a:t>
            </a:r>
            <a:r>
              <a:rPr lang="en-US" smtClean="0"/>
              <a:t>you actually </a:t>
            </a:r>
            <a:r>
              <a:rPr lang="en-US" dirty="0" smtClean="0"/>
              <a:t>getting across? </a:t>
            </a:r>
            <a:endParaRPr lang="en-US" dirty="0"/>
          </a:p>
        </p:txBody>
      </p:sp>
      <p:sp>
        <p:nvSpPr>
          <p:cNvPr id="3" name="Content Placeholder 2"/>
          <p:cNvSpPr>
            <a:spLocks noGrp="1"/>
          </p:cNvSpPr>
          <p:nvPr>
            <p:ph idx="1"/>
          </p:nvPr>
        </p:nvSpPr>
        <p:spPr>
          <a:xfrm>
            <a:off x="6602450" y="1825625"/>
            <a:ext cx="5214412" cy="4351338"/>
          </a:xfrm>
        </p:spPr>
        <p:txBody>
          <a:bodyPr>
            <a:normAutofit fontScale="92500" lnSpcReduction="10000"/>
          </a:bodyPr>
          <a:lstStyle/>
          <a:p>
            <a:pPr marL="0" indent="0">
              <a:buNone/>
            </a:pPr>
            <a:r>
              <a:rPr lang="en-US" sz="1600" dirty="0"/>
              <a:t>Figure 2. Homologous alignments of 10 legume genomes </a:t>
            </a:r>
            <a:r>
              <a:rPr lang="en-US" sz="1600" dirty="0" smtClean="0"/>
              <a:t>with V</a:t>
            </a:r>
            <a:r>
              <a:rPr lang="en-US" sz="1600" dirty="0"/>
              <a:t>. </a:t>
            </a:r>
            <a:r>
              <a:rPr lang="en-US" sz="1600" dirty="0" err="1"/>
              <a:t>vinifera</a:t>
            </a:r>
            <a:r>
              <a:rPr lang="en-US" sz="1600" dirty="0"/>
              <a:t> as a reference</a:t>
            </a:r>
            <a:r>
              <a:rPr lang="en-US" sz="1600" dirty="0" smtClean="0"/>
              <a:t>. Genomic </a:t>
            </a:r>
            <a:r>
              <a:rPr lang="en-US" sz="1600" dirty="0" err="1"/>
              <a:t>paralogy</a:t>
            </a:r>
            <a:r>
              <a:rPr lang="en-US" sz="1600" dirty="0"/>
              <a:t>, </a:t>
            </a:r>
            <a:r>
              <a:rPr lang="en-US" sz="1600" dirty="0" err="1"/>
              <a:t>orthology</a:t>
            </a:r>
            <a:r>
              <a:rPr lang="en-US" sz="1600" dirty="0"/>
              <a:t>, and </a:t>
            </a:r>
            <a:r>
              <a:rPr lang="en-US" sz="1600" dirty="0" err="1"/>
              <a:t>outparalogy</a:t>
            </a:r>
            <a:r>
              <a:rPr lang="en-US" sz="1600" dirty="0"/>
              <a:t> information within and among 10 legumes are displayed in 69 circles, each corresponding to an extant gene in Fig. 1B; The curved lines within the inner circle are formed by 19 grape chromosomes color-coded to correspond to the 7 ancestral chromosomes before the ECH. The short lines forming the innermost grape chromosome circles represent predicted genes, which have 2 sets of paralogous regions, forming another two circles. Each of the three sets of grape paralogous chromosomal regions has 2 orthologous copies in a legume with exception of soybean, which has 4. The resulting 69 circles were marked according to species by a capital letter, as defined in Fig. 1. Each circle has an underline colored as to its source plant corresponding to the color scheme in Fig. 1A and each circle is formed by short vertical lines that denote homologous genes, colored as to chromosome number in their respective source plant as shown in the inset color scheme. </a:t>
            </a:r>
            <a:endParaRPr lang="en-US" sz="1600" dirty="0" smtClean="0"/>
          </a:p>
          <a:p>
            <a:pPr marL="0" indent="0">
              <a:buNone/>
            </a:pPr>
            <a:endParaRPr lang="en-US" sz="1400" dirty="0" smtClean="0"/>
          </a:p>
          <a:p>
            <a:pPr marL="0" indent="0" fontAlgn="base">
              <a:buNone/>
            </a:pPr>
            <a:r>
              <a:rPr lang="en-US" sz="1400" dirty="0" smtClean="0"/>
              <a:t>Wang J, et al. </a:t>
            </a:r>
            <a:r>
              <a:rPr lang="en-US" sz="1400" i="1" dirty="0"/>
              <a:t>Hierarchically aligning 10 legume genomes establishes a family-level genomics </a:t>
            </a:r>
            <a:r>
              <a:rPr lang="en-US" sz="1400" i="1" dirty="0" smtClean="0"/>
              <a:t>platform</a:t>
            </a:r>
            <a:r>
              <a:rPr lang="en-US" sz="1400" dirty="0" smtClean="0"/>
              <a:t>. Plant Physiology</a:t>
            </a:r>
            <a:r>
              <a:rPr lang="en-US" sz="1400" dirty="0"/>
              <a:t>. DOI: https://</a:t>
            </a:r>
            <a:r>
              <a:rPr lang="en-US" sz="1400" dirty="0" err="1" smtClean="0"/>
              <a:t>doi.org</a:t>
            </a:r>
            <a:r>
              <a:rPr lang="en-US" sz="1400" dirty="0" smtClean="0"/>
              <a:t>/10.1104/pp.16.01981</a:t>
            </a:r>
            <a:endParaRPr lang="en-US" sz="1400" i="1" dirty="0"/>
          </a:p>
        </p:txBody>
      </p:sp>
      <p:pic>
        <p:nvPicPr>
          <p:cNvPr id="5" name="Picture 4"/>
          <p:cNvPicPr>
            <a:picLocks noChangeAspect="1"/>
          </p:cNvPicPr>
          <p:nvPr/>
        </p:nvPicPr>
        <p:blipFill>
          <a:blip r:embed="rId2"/>
          <a:stretch>
            <a:fillRect/>
          </a:stretch>
        </p:blipFill>
        <p:spPr>
          <a:xfrm>
            <a:off x="138322" y="0"/>
            <a:ext cx="6464128" cy="6858000"/>
          </a:xfrm>
          <a:prstGeom prst="rect">
            <a:avLst/>
          </a:prstGeom>
        </p:spPr>
      </p:pic>
      <p:sp>
        <p:nvSpPr>
          <p:cNvPr id="6" name="Slide Number Placeholder 5"/>
          <p:cNvSpPr>
            <a:spLocks noGrp="1"/>
          </p:cNvSpPr>
          <p:nvPr>
            <p:ph type="sldNum" sz="quarter" idx="12"/>
          </p:nvPr>
        </p:nvSpPr>
        <p:spPr/>
        <p:txBody>
          <a:bodyPr/>
          <a:lstStyle/>
          <a:p>
            <a:fld id="{FA42DE9B-20C7-BA4E-BD25-C971106D2331}" type="slidenum">
              <a:rPr lang="en-US" smtClean="0"/>
              <a:t>23</a:t>
            </a:fld>
            <a:endParaRPr lang="en-US"/>
          </a:p>
        </p:txBody>
      </p:sp>
      <p:sp>
        <p:nvSpPr>
          <p:cNvPr id="7" name="Footer Placeholder 6"/>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214970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Human Perception	</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BEST</a:t>
            </a:r>
          </a:p>
          <a:p>
            <a:pPr lvl="1"/>
            <a:r>
              <a:rPr lang="en-US" dirty="0" smtClean="0"/>
              <a:t>Position on a common scale</a:t>
            </a:r>
          </a:p>
          <a:p>
            <a:pPr lvl="1"/>
            <a:r>
              <a:rPr lang="en-US" dirty="0" smtClean="0"/>
              <a:t>Position on identical but not aligned scales</a:t>
            </a:r>
          </a:p>
          <a:p>
            <a:pPr lvl="1"/>
            <a:r>
              <a:rPr lang="en-US" dirty="0" smtClean="0"/>
              <a:t>Length</a:t>
            </a:r>
          </a:p>
          <a:p>
            <a:pPr lvl="1"/>
            <a:endParaRPr lang="en-US" dirty="0" smtClean="0"/>
          </a:p>
          <a:p>
            <a:pPr lvl="1"/>
            <a:r>
              <a:rPr lang="en-US" dirty="0" smtClean="0"/>
              <a:t>Angle</a:t>
            </a:r>
          </a:p>
          <a:p>
            <a:pPr lvl="1"/>
            <a:r>
              <a:rPr lang="en-US" dirty="0" smtClean="0"/>
              <a:t>Slope</a:t>
            </a:r>
          </a:p>
          <a:p>
            <a:pPr lvl="1"/>
            <a:r>
              <a:rPr lang="en-US" dirty="0" smtClean="0"/>
              <a:t>Area</a:t>
            </a:r>
          </a:p>
          <a:p>
            <a:pPr lvl="1"/>
            <a:endParaRPr lang="en-US" dirty="0"/>
          </a:p>
          <a:p>
            <a:pPr lvl="1"/>
            <a:r>
              <a:rPr lang="en-US" dirty="0" smtClean="0"/>
              <a:t>Volume</a:t>
            </a:r>
          </a:p>
          <a:p>
            <a:pPr lvl="1"/>
            <a:r>
              <a:rPr lang="en-US" dirty="0" smtClean="0"/>
              <a:t>Curve</a:t>
            </a:r>
          </a:p>
          <a:p>
            <a:pPr lvl="1"/>
            <a:r>
              <a:rPr lang="en-US" dirty="0" smtClean="0"/>
              <a:t>Density</a:t>
            </a:r>
          </a:p>
          <a:p>
            <a:pPr lvl="1"/>
            <a:endParaRPr lang="en-US" dirty="0"/>
          </a:p>
          <a:p>
            <a:pPr lvl="1"/>
            <a:r>
              <a:rPr lang="en-US" dirty="0" smtClean="0"/>
              <a:t>Color Saturation, Color Hue</a:t>
            </a:r>
          </a:p>
          <a:p>
            <a:r>
              <a:rPr lang="en-US" dirty="0" smtClean="0"/>
              <a:t>WORST</a:t>
            </a:r>
          </a:p>
        </p:txBody>
      </p:sp>
      <p:pic>
        <p:nvPicPr>
          <p:cNvPr id="5" name="Picture 4"/>
          <p:cNvPicPr>
            <a:picLocks noChangeAspect="1"/>
          </p:cNvPicPr>
          <p:nvPr/>
        </p:nvPicPr>
        <p:blipFill>
          <a:blip r:embed="rId2"/>
          <a:stretch>
            <a:fillRect/>
          </a:stretch>
        </p:blipFill>
        <p:spPr>
          <a:xfrm>
            <a:off x="7665684" y="1685502"/>
            <a:ext cx="3749663" cy="3969238"/>
          </a:xfrm>
          <a:prstGeom prst="rect">
            <a:avLst/>
          </a:prstGeom>
        </p:spPr>
      </p:pic>
      <p:sp>
        <p:nvSpPr>
          <p:cNvPr id="7" name="TextBox 6"/>
          <p:cNvSpPr txBox="1"/>
          <p:nvPr/>
        </p:nvSpPr>
        <p:spPr>
          <a:xfrm>
            <a:off x="7665684" y="5752157"/>
            <a:ext cx="3688116" cy="600164"/>
          </a:xfrm>
          <a:prstGeom prst="rect">
            <a:avLst/>
          </a:prstGeom>
          <a:noFill/>
        </p:spPr>
        <p:txBody>
          <a:bodyPr wrap="square" rtlCol="0">
            <a:spAutoFit/>
          </a:bodyPr>
          <a:lstStyle/>
          <a:p>
            <a:r>
              <a:rPr lang="en-US" sz="1100" dirty="0"/>
              <a:t>Graphical Perception: Theory, Experimentation, and the Application to the Development of Graphical Methods. William Cleveland, Robert McGill, 1984</a:t>
            </a:r>
          </a:p>
        </p:txBody>
      </p:sp>
      <p:sp>
        <p:nvSpPr>
          <p:cNvPr id="8" name="Slide Number Placeholder 7"/>
          <p:cNvSpPr>
            <a:spLocks noGrp="1"/>
          </p:cNvSpPr>
          <p:nvPr>
            <p:ph type="sldNum" sz="quarter" idx="12"/>
          </p:nvPr>
        </p:nvSpPr>
        <p:spPr/>
        <p:txBody>
          <a:bodyPr/>
          <a:lstStyle/>
          <a:p>
            <a:fld id="{FA42DE9B-20C7-BA4E-BD25-C971106D2331}" type="slidenum">
              <a:rPr lang="en-US" smtClean="0"/>
              <a:t>24</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947161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549899" y="1263775"/>
            <a:ext cx="5803900" cy="4357474"/>
          </a:xfrm>
          <a:prstGeom prst="rect">
            <a:avLst/>
          </a:prstGeom>
        </p:spPr>
      </p:pic>
      <p:sp>
        <p:nvSpPr>
          <p:cNvPr id="8" name="Title 7"/>
          <p:cNvSpPr>
            <a:spLocks noGrp="1"/>
          </p:cNvSpPr>
          <p:nvPr>
            <p:ph type="title"/>
          </p:nvPr>
        </p:nvSpPr>
        <p:spPr/>
        <p:txBody>
          <a:bodyPr/>
          <a:lstStyle/>
          <a:p>
            <a:r>
              <a:rPr lang="en-US" dirty="0"/>
              <a:t>Working with Human Perception	</a:t>
            </a:r>
          </a:p>
        </p:txBody>
      </p:sp>
      <p:sp>
        <p:nvSpPr>
          <p:cNvPr id="9" name="Content Placeholder 8"/>
          <p:cNvSpPr>
            <a:spLocks noGrp="1"/>
          </p:cNvSpPr>
          <p:nvPr>
            <p:ph sz="half" idx="1"/>
          </p:nvPr>
        </p:nvSpPr>
        <p:spPr/>
        <p:txBody>
          <a:bodyPr>
            <a:normAutofit/>
          </a:bodyPr>
          <a:lstStyle/>
          <a:p>
            <a:r>
              <a:rPr lang="en-US" dirty="0" smtClean="0"/>
              <a:t>Original study replicated recently  (2010)</a:t>
            </a:r>
          </a:p>
          <a:p>
            <a:endParaRPr lang="en-US" dirty="0"/>
          </a:p>
          <a:p>
            <a:r>
              <a:rPr lang="en-US" dirty="0" smtClean="0"/>
              <a:t>Start a plot with what humans are best at – POSITIONS</a:t>
            </a:r>
          </a:p>
          <a:p>
            <a:endParaRPr lang="en-US" dirty="0"/>
          </a:p>
          <a:p>
            <a:r>
              <a:rPr lang="en-US" dirty="0" smtClean="0"/>
              <a:t>Use as a very last resort what humans are bad at</a:t>
            </a:r>
          </a:p>
          <a:p>
            <a:pPr lvl="1"/>
            <a:r>
              <a:rPr lang="en-US" dirty="0" smtClean="0"/>
              <a:t>Color saturation, shading </a:t>
            </a:r>
            <a:endParaRPr lang="en-US" dirty="0"/>
          </a:p>
        </p:txBody>
      </p:sp>
      <p:sp>
        <p:nvSpPr>
          <p:cNvPr id="7" name="Rectangle 6"/>
          <p:cNvSpPr/>
          <p:nvPr/>
        </p:nvSpPr>
        <p:spPr>
          <a:xfrm>
            <a:off x="6019800" y="5756186"/>
            <a:ext cx="5334000" cy="430887"/>
          </a:xfrm>
          <a:prstGeom prst="rect">
            <a:avLst/>
          </a:prstGeom>
        </p:spPr>
        <p:txBody>
          <a:bodyPr wrap="square">
            <a:spAutoFit/>
          </a:bodyPr>
          <a:lstStyle/>
          <a:p>
            <a:r>
              <a:rPr lang="en-US" sz="1100" dirty="0"/>
              <a:t>Crowdsourcing Graphical Perception: Using Mechanical Turk to Assess Visualization Design. Jeffrey </a:t>
            </a:r>
            <a:r>
              <a:rPr lang="en-US" sz="1100" dirty="0" err="1"/>
              <a:t>Heer</a:t>
            </a:r>
            <a:r>
              <a:rPr lang="en-US" sz="1100" dirty="0"/>
              <a:t> and Michael Bostock, </a:t>
            </a:r>
            <a:r>
              <a:rPr lang="en-US" sz="1100" dirty="0" smtClean="0"/>
              <a:t>2010.</a:t>
            </a:r>
            <a:endParaRPr lang="en-US" sz="1100" dirty="0"/>
          </a:p>
        </p:txBody>
      </p:sp>
      <p:sp>
        <p:nvSpPr>
          <p:cNvPr id="11" name="Slide Number Placeholder 10"/>
          <p:cNvSpPr>
            <a:spLocks noGrp="1"/>
          </p:cNvSpPr>
          <p:nvPr>
            <p:ph type="sldNum" sz="quarter" idx="12"/>
          </p:nvPr>
        </p:nvSpPr>
        <p:spPr/>
        <p:txBody>
          <a:bodyPr/>
          <a:lstStyle/>
          <a:p>
            <a:fld id="{FA42DE9B-20C7-BA4E-BD25-C971106D2331}" type="slidenum">
              <a:rPr lang="en-US" smtClean="0"/>
              <a:t>25</a:t>
            </a:fld>
            <a:endParaRPr lang="en-US"/>
          </a:p>
        </p:txBody>
      </p:sp>
      <p:sp>
        <p:nvSpPr>
          <p:cNvPr id="2" name="Footer Placeholder 1"/>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794891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Blindness</a:t>
            </a:r>
            <a:endParaRPr lang="en-US" dirty="0"/>
          </a:p>
        </p:txBody>
      </p:sp>
      <p:sp>
        <p:nvSpPr>
          <p:cNvPr id="3" name="Content Placeholder 2"/>
          <p:cNvSpPr>
            <a:spLocks noGrp="1"/>
          </p:cNvSpPr>
          <p:nvPr>
            <p:ph idx="1"/>
          </p:nvPr>
        </p:nvSpPr>
        <p:spPr>
          <a:xfrm>
            <a:off x="838200" y="3912578"/>
            <a:ext cx="10515600" cy="2264386"/>
          </a:xfrm>
        </p:spPr>
        <p:txBody>
          <a:bodyPr>
            <a:normAutofit/>
          </a:bodyPr>
          <a:lstStyle/>
          <a:p>
            <a:r>
              <a:rPr lang="en-US" dirty="0" smtClean="0"/>
              <a:t>Varies by country, but around 7-10% of males are color blind</a:t>
            </a:r>
          </a:p>
          <a:p>
            <a:r>
              <a:rPr lang="en-US" dirty="0" smtClean="0"/>
              <a:t>Most common is red-green </a:t>
            </a:r>
          </a:p>
          <a:p>
            <a:r>
              <a:rPr lang="en-US" dirty="0" smtClean="0"/>
              <a:t>Easy to adapt color selection to be inclusive</a:t>
            </a:r>
          </a:p>
          <a:p>
            <a:pPr lvl="1"/>
            <a:r>
              <a:rPr lang="en-US" dirty="0"/>
              <a:t>Cookbook for R: </a:t>
            </a:r>
            <a:r>
              <a:rPr lang="en-US" dirty="0">
                <a:hlinkClick r:id="rId2"/>
              </a:rPr>
              <a:t>http://www.cookbook-r.com/Graphs/Colors_(ggplot2)/#</a:t>
            </a:r>
            <a:r>
              <a:rPr lang="en-US" dirty="0" smtClean="0">
                <a:hlinkClick r:id="rId2"/>
              </a:rPr>
              <a:t>a-colorblind-friendly-palette</a:t>
            </a:r>
            <a:r>
              <a:rPr lang="en-US" dirty="0" smtClean="0"/>
              <a:t> </a:t>
            </a:r>
            <a:endParaRPr lang="en-US" dirty="0"/>
          </a:p>
        </p:txBody>
      </p:sp>
      <p:pic>
        <p:nvPicPr>
          <p:cNvPr id="5" name="Picture 4"/>
          <p:cNvPicPr>
            <a:picLocks noChangeAspect="1"/>
          </p:cNvPicPr>
          <p:nvPr/>
        </p:nvPicPr>
        <p:blipFill>
          <a:blip r:embed="rId3"/>
          <a:stretch>
            <a:fillRect/>
          </a:stretch>
        </p:blipFill>
        <p:spPr>
          <a:xfrm>
            <a:off x="3352679" y="1394286"/>
            <a:ext cx="2372091" cy="2372091"/>
          </a:xfrm>
          <a:prstGeom prst="rect">
            <a:avLst/>
          </a:prstGeom>
        </p:spPr>
      </p:pic>
      <p:pic>
        <p:nvPicPr>
          <p:cNvPr id="6" name="Picture 5"/>
          <p:cNvPicPr>
            <a:picLocks noChangeAspect="1"/>
          </p:cNvPicPr>
          <p:nvPr/>
        </p:nvPicPr>
        <p:blipFill>
          <a:blip r:embed="rId4"/>
          <a:stretch>
            <a:fillRect/>
          </a:stretch>
        </p:blipFill>
        <p:spPr>
          <a:xfrm>
            <a:off x="7394332" y="1403547"/>
            <a:ext cx="2420327" cy="2367015"/>
          </a:xfrm>
          <a:prstGeom prst="rect">
            <a:avLst/>
          </a:prstGeom>
        </p:spPr>
      </p:pic>
      <p:sp>
        <p:nvSpPr>
          <p:cNvPr id="7" name="Slide Number Placeholder 6"/>
          <p:cNvSpPr>
            <a:spLocks noGrp="1"/>
          </p:cNvSpPr>
          <p:nvPr>
            <p:ph type="sldNum" sz="quarter" idx="12"/>
          </p:nvPr>
        </p:nvSpPr>
        <p:spPr/>
        <p:txBody>
          <a:bodyPr/>
          <a:lstStyle/>
          <a:p>
            <a:fld id="{FA42DE9B-20C7-BA4E-BD25-C971106D2331}" type="slidenum">
              <a:rPr lang="en-US" smtClean="0"/>
              <a:t>26</a:t>
            </a:fld>
            <a:endParaRPr lang="en-US"/>
          </a:p>
        </p:txBody>
      </p:sp>
      <p:sp>
        <p:nvSpPr>
          <p:cNvPr id="8" name="Footer Placeholder 7"/>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045088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differentiation is hard</a:t>
            </a:r>
            <a:endParaRPr lang="en-US" dirty="0"/>
          </a:p>
        </p:txBody>
      </p:sp>
      <p:sp>
        <p:nvSpPr>
          <p:cNvPr id="3" name="Content Placeholder 2"/>
          <p:cNvSpPr>
            <a:spLocks noGrp="1"/>
          </p:cNvSpPr>
          <p:nvPr>
            <p:ph idx="1"/>
          </p:nvPr>
        </p:nvSpPr>
        <p:spPr>
          <a:xfrm>
            <a:off x="6708530" y="1690688"/>
            <a:ext cx="4645269" cy="4486275"/>
          </a:xfrm>
        </p:spPr>
        <p:txBody>
          <a:bodyPr>
            <a:normAutofit lnSpcReduction="10000"/>
          </a:bodyPr>
          <a:lstStyle/>
          <a:p>
            <a:r>
              <a:rPr lang="en-US" dirty="0" smtClean="0"/>
              <a:t>Hue </a:t>
            </a:r>
            <a:r>
              <a:rPr lang="en-US" dirty="0" smtClean="0">
                <a:sym typeface="Wingdings"/>
              </a:rPr>
              <a:t> Color </a:t>
            </a:r>
          </a:p>
          <a:p>
            <a:r>
              <a:rPr lang="en-US" dirty="0" smtClean="0">
                <a:sym typeface="Wingdings"/>
              </a:rPr>
              <a:t>Saturation  Colorfulness relative to brightness</a:t>
            </a:r>
          </a:p>
          <a:p>
            <a:r>
              <a:rPr lang="en-US" dirty="0" smtClean="0">
                <a:sym typeface="Wingdings"/>
              </a:rPr>
              <a:t>Value  Lightness of color</a:t>
            </a:r>
          </a:p>
          <a:p>
            <a:endParaRPr lang="en-US" dirty="0" smtClean="0">
              <a:sym typeface="Wingdings"/>
            </a:endParaRPr>
          </a:p>
          <a:p>
            <a:r>
              <a:rPr lang="en-US" dirty="0" smtClean="0">
                <a:sym typeface="Wingdings"/>
              </a:rPr>
              <a:t>Hues are good for categorical data</a:t>
            </a:r>
          </a:p>
          <a:p>
            <a:endParaRPr lang="en-US" dirty="0" smtClean="0"/>
          </a:p>
          <a:p>
            <a:r>
              <a:rPr lang="en-US" dirty="0"/>
              <a:t>Some help : </a:t>
            </a:r>
            <a:r>
              <a:rPr lang="en-US" dirty="0">
                <a:hlinkClick r:id="rId2"/>
              </a:rPr>
              <a:t>http://colorbrewer2.org</a:t>
            </a:r>
            <a:r>
              <a:rPr lang="en-US" dirty="0" smtClean="0">
                <a:hlinkClick r:id="rId2"/>
              </a:rPr>
              <a:t>/</a:t>
            </a:r>
            <a:endParaRPr lang="en-US" dirty="0"/>
          </a:p>
        </p:txBody>
      </p:sp>
      <p:pic>
        <p:nvPicPr>
          <p:cNvPr id="5" name="Picture 4"/>
          <p:cNvPicPr>
            <a:picLocks noChangeAspect="1"/>
          </p:cNvPicPr>
          <p:nvPr/>
        </p:nvPicPr>
        <p:blipFill>
          <a:blip r:embed="rId3"/>
          <a:stretch>
            <a:fillRect/>
          </a:stretch>
        </p:blipFill>
        <p:spPr>
          <a:xfrm>
            <a:off x="422030" y="1969476"/>
            <a:ext cx="6286500" cy="3771900"/>
          </a:xfrm>
          <a:prstGeom prst="rect">
            <a:avLst/>
          </a:prstGeom>
        </p:spPr>
      </p:pic>
      <p:sp>
        <p:nvSpPr>
          <p:cNvPr id="6" name="Slide Number Placeholder 5"/>
          <p:cNvSpPr>
            <a:spLocks noGrp="1"/>
          </p:cNvSpPr>
          <p:nvPr>
            <p:ph type="sldNum" sz="quarter" idx="12"/>
          </p:nvPr>
        </p:nvSpPr>
        <p:spPr/>
        <p:txBody>
          <a:bodyPr/>
          <a:lstStyle/>
          <a:p>
            <a:fld id="{FA42DE9B-20C7-BA4E-BD25-C971106D2331}" type="slidenum">
              <a:rPr lang="en-US" smtClean="0"/>
              <a:t>27</a:t>
            </a:fld>
            <a:endParaRPr lang="en-US"/>
          </a:p>
        </p:txBody>
      </p:sp>
      <p:sp>
        <p:nvSpPr>
          <p:cNvPr id="7" name="Footer Placeholder 6"/>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528157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for continuous variables isn’t always a good choice </a:t>
            </a:r>
            <a:endParaRPr lang="en-US" dirty="0"/>
          </a:p>
        </p:txBody>
      </p:sp>
      <p:sp>
        <p:nvSpPr>
          <p:cNvPr id="3" name="Content Placeholder 2"/>
          <p:cNvSpPr>
            <a:spLocks noGrp="1"/>
          </p:cNvSpPr>
          <p:nvPr>
            <p:ph idx="1"/>
          </p:nvPr>
        </p:nvSpPr>
        <p:spPr>
          <a:xfrm>
            <a:off x="838200" y="2011680"/>
            <a:ext cx="4256314" cy="4165283"/>
          </a:xfrm>
        </p:spPr>
        <p:txBody>
          <a:bodyPr/>
          <a:lstStyle/>
          <a:p>
            <a:r>
              <a:rPr lang="en-US" dirty="0" smtClean="0">
                <a:sym typeface="Wingdings"/>
              </a:rPr>
              <a:t>Perception </a:t>
            </a:r>
            <a:r>
              <a:rPr lang="en-US" dirty="0">
                <a:sym typeface="Wingdings"/>
              </a:rPr>
              <a:t>of color changes dependent on </a:t>
            </a:r>
            <a:r>
              <a:rPr lang="en-US" dirty="0" smtClean="0">
                <a:sym typeface="Wingdings"/>
              </a:rPr>
              <a:t>background</a:t>
            </a:r>
          </a:p>
          <a:p>
            <a:endParaRPr lang="en-US" dirty="0">
              <a:sym typeface="Wingdings"/>
            </a:endParaRPr>
          </a:p>
          <a:p>
            <a:r>
              <a:rPr lang="en-US" dirty="0" smtClean="0">
                <a:sym typeface="Wingdings"/>
              </a:rPr>
              <a:t>Means that depending on surround colors, different interpretations can occurs for the same color value</a:t>
            </a:r>
            <a:endParaRPr lang="en-US" dirty="0">
              <a:sym typeface="Wingdings"/>
            </a:endParaRPr>
          </a:p>
          <a:p>
            <a:endParaRPr lang="en-US" dirty="0"/>
          </a:p>
        </p:txBody>
      </p:sp>
      <p:sp>
        <p:nvSpPr>
          <p:cNvPr id="5" name="Slide Number Placeholder 4"/>
          <p:cNvSpPr>
            <a:spLocks noGrp="1"/>
          </p:cNvSpPr>
          <p:nvPr>
            <p:ph type="sldNum" sz="quarter" idx="12"/>
          </p:nvPr>
        </p:nvSpPr>
        <p:spPr/>
        <p:txBody>
          <a:bodyPr/>
          <a:lstStyle/>
          <a:p>
            <a:fld id="{FA42DE9B-20C7-BA4E-BD25-C971106D2331}" type="slidenum">
              <a:rPr lang="en-US" smtClean="0"/>
              <a:t>28</a:t>
            </a:fld>
            <a:endParaRPr lang="en-US"/>
          </a:p>
        </p:txBody>
      </p:sp>
      <p:pic>
        <p:nvPicPr>
          <p:cNvPr id="6" name="Picture 5"/>
          <p:cNvPicPr>
            <a:picLocks noChangeAspect="1"/>
          </p:cNvPicPr>
          <p:nvPr/>
        </p:nvPicPr>
        <p:blipFill>
          <a:blip r:embed="rId2"/>
          <a:stretch>
            <a:fillRect/>
          </a:stretch>
        </p:blipFill>
        <p:spPr>
          <a:xfrm>
            <a:off x="5401887" y="1870075"/>
            <a:ext cx="6158742" cy="4516410"/>
          </a:xfrm>
          <a:prstGeom prst="rect">
            <a:avLst/>
          </a:prstGeom>
        </p:spPr>
      </p:pic>
      <p:sp>
        <p:nvSpPr>
          <p:cNvPr id="7" name="Footer Placeholder 6"/>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2014416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Heat maps are</a:t>
            </a:r>
            <a:r>
              <a:rPr lang="is-IS" dirty="0" smtClean="0"/>
              <a:t> used</a:t>
            </a:r>
            <a:endParaRPr lang="en-US" dirty="0"/>
          </a:p>
        </p:txBody>
      </p:sp>
      <p:sp>
        <p:nvSpPr>
          <p:cNvPr id="5" name="Slide Number Placeholder 4"/>
          <p:cNvSpPr>
            <a:spLocks noGrp="1"/>
          </p:cNvSpPr>
          <p:nvPr>
            <p:ph type="sldNum" sz="quarter" idx="12"/>
          </p:nvPr>
        </p:nvSpPr>
        <p:spPr/>
        <p:txBody>
          <a:bodyPr/>
          <a:lstStyle/>
          <a:p>
            <a:fld id="{FA42DE9B-20C7-BA4E-BD25-C971106D2331}" type="slidenum">
              <a:rPr lang="en-US" smtClean="0"/>
              <a:t>29</a:t>
            </a:fld>
            <a:endParaRPr lang="en-US"/>
          </a:p>
        </p:txBody>
      </p:sp>
      <p:grpSp>
        <p:nvGrpSpPr>
          <p:cNvPr id="11" name="Group 10"/>
          <p:cNvGrpSpPr/>
          <p:nvPr/>
        </p:nvGrpSpPr>
        <p:grpSpPr>
          <a:xfrm>
            <a:off x="476668" y="2177112"/>
            <a:ext cx="2793187" cy="3284672"/>
            <a:chOff x="919892" y="1825625"/>
            <a:chExt cx="2793187" cy="3284672"/>
          </a:xfrm>
        </p:grpSpPr>
        <p:pic>
          <p:nvPicPr>
            <p:cNvPr id="6" name="Picture 5"/>
            <p:cNvPicPr>
              <a:picLocks noChangeAspect="1"/>
            </p:cNvPicPr>
            <p:nvPr/>
          </p:nvPicPr>
          <p:blipFill>
            <a:blip r:embed="rId2"/>
            <a:stretch>
              <a:fillRect/>
            </a:stretch>
          </p:blipFill>
          <p:spPr>
            <a:xfrm>
              <a:off x="919892" y="1825625"/>
              <a:ext cx="2793187" cy="2495006"/>
            </a:xfrm>
            <a:prstGeom prst="rect">
              <a:avLst/>
            </a:prstGeom>
          </p:spPr>
        </p:pic>
        <p:sp>
          <p:nvSpPr>
            <p:cNvPr id="7" name="Rectangle 6"/>
            <p:cNvSpPr/>
            <p:nvPr/>
          </p:nvSpPr>
          <p:spPr>
            <a:xfrm>
              <a:off x="919892" y="4279300"/>
              <a:ext cx="2793187" cy="830997"/>
            </a:xfrm>
            <a:prstGeom prst="rect">
              <a:avLst/>
            </a:prstGeom>
          </p:spPr>
          <p:txBody>
            <a:bodyPr wrap="square">
              <a:spAutoFit/>
            </a:bodyPr>
            <a:lstStyle/>
            <a:p>
              <a:r>
                <a:rPr lang="en-US" sz="1200" dirty="0" smtClean="0"/>
                <a:t>Prickrell J, et al. Detection </a:t>
              </a:r>
              <a:r>
                <a:rPr lang="en-US" sz="1200" dirty="0"/>
                <a:t>and interpretation of shared genetic influences on 42 human </a:t>
              </a:r>
              <a:r>
                <a:rPr lang="en-US" sz="1200" dirty="0" smtClean="0"/>
                <a:t>traits. Nature Genetics.</a:t>
              </a:r>
              <a:r>
                <a:rPr lang="en-US" sz="1200" dirty="0"/>
                <a:t> doi:10.1038/ng.3570</a:t>
              </a:r>
            </a:p>
          </p:txBody>
        </p:sp>
      </p:grpSp>
      <p:grpSp>
        <p:nvGrpSpPr>
          <p:cNvPr id="12" name="Group 11"/>
          <p:cNvGrpSpPr/>
          <p:nvPr/>
        </p:nvGrpSpPr>
        <p:grpSpPr>
          <a:xfrm>
            <a:off x="3683009" y="1275976"/>
            <a:ext cx="3066578" cy="4601307"/>
            <a:chOff x="4562711" y="1249851"/>
            <a:chExt cx="3066578" cy="4601307"/>
          </a:xfrm>
        </p:grpSpPr>
        <p:pic>
          <p:nvPicPr>
            <p:cNvPr id="8" name="Picture 7"/>
            <p:cNvPicPr>
              <a:picLocks noChangeAspect="1"/>
            </p:cNvPicPr>
            <p:nvPr/>
          </p:nvPicPr>
          <p:blipFill>
            <a:blip r:embed="rId3"/>
            <a:stretch>
              <a:fillRect/>
            </a:stretch>
          </p:blipFill>
          <p:spPr>
            <a:xfrm>
              <a:off x="4562711" y="1249851"/>
              <a:ext cx="3066577" cy="3831600"/>
            </a:xfrm>
            <a:prstGeom prst="rect">
              <a:avLst/>
            </a:prstGeom>
          </p:spPr>
        </p:pic>
        <p:sp>
          <p:nvSpPr>
            <p:cNvPr id="9" name="Rectangle 8"/>
            <p:cNvSpPr/>
            <p:nvPr/>
          </p:nvSpPr>
          <p:spPr>
            <a:xfrm>
              <a:off x="4562713" y="5020161"/>
              <a:ext cx="3066576" cy="830997"/>
            </a:xfrm>
            <a:prstGeom prst="rect">
              <a:avLst/>
            </a:prstGeom>
          </p:spPr>
          <p:txBody>
            <a:bodyPr wrap="square">
              <a:spAutoFit/>
            </a:bodyPr>
            <a:lstStyle/>
            <a:p>
              <a:r>
                <a:rPr lang="en-US" sz="1200" dirty="0" smtClean="0"/>
                <a:t>Yoo H, et al. A </a:t>
              </a:r>
              <a:r>
                <a:rPr lang="en-US" sz="1200" dirty="0"/>
                <a:t>recurrent inactivating mutation in </a:t>
              </a:r>
              <a:r>
                <a:rPr lang="en-US" sz="1200" i="1" dirty="0"/>
                <a:t>RHOA</a:t>
              </a:r>
              <a:r>
                <a:rPr lang="en-US" sz="1200" dirty="0"/>
                <a:t> GTPase in angioimmunoblastic T cell </a:t>
              </a:r>
              <a:r>
                <a:rPr lang="en-US" sz="1200" dirty="0" smtClean="0"/>
                <a:t>lymphoma. Nature Genetics.  doi:10.1038/ng.2916</a:t>
              </a:r>
              <a:endParaRPr lang="en-US" sz="1200" dirty="0"/>
            </a:p>
          </p:txBody>
        </p:sp>
      </p:grpSp>
      <p:grpSp>
        <p:nvGrpSpPr>
          <p:cNvPr id="14" name="Group 13"/>
          <p:cNvGrpSpPr/>
          <p:nvPr/>
        </p:nvGrpSpPr>
        <p:grpSpPr>
          <a:xfrm>
            <a:off x="7162740" y="1377877"/>
            <a:ext cx="4191060" cy="4093475"/>
            <a:chOff x="6196148" y="1480127"/>
            <a:chExt cx="4191060" cy="4093475"/>
          </a:xfrm>
        </p:grpSpPr>
        <p:pic>
          <p:nvPicPr>
            <p:cNvPr id="10" name="Picture 9"/>
            <p:cNvPicPr>
              <a:picLocks noChangeAspect="1"/>
            </p:cNvPicPr>
            <p:nvPr/>
          </p:nvPicPr>
          <p:blipFill>
            <a:blip r:embed="rId4"/>
            <a:stretch>
              <a:fillRect/>
            </a:stretch>
          </p:blipFill>
          <p:spPr>
            <a:xfrm>
              <a:off x="6196148" y="1480127"/>
              <a:ext cx="4191060" cy="3553097"/>
            </a:xfrm>
            <a:prstGeom prst="rect">
              <a:avLst/>
            </a:prstGeom>
          </p:spPr>
        </p:pic>
        <p:sp>
          <p:nvSpPr>
            <p:cNvPr id="13" name="Rectangle 12"/>
            <p:cNvSpPr/>
            <p:nvPr/>
          </p:nvSpPr>
          <p:spPr>
            <a:xfrm>
              <a:off x="6196148" y="4927271"/>
              <a:ext cx="4191060" cy="646331"/>
            </a:xfrm>
            <a:prstGeom prst="rect">
              <a:avLst/>
            </a:prstGeom>
          </p:spPr>
          <p:txBody>
            <a:bodyPr wrap="square">
              <a:spAutoFit/>
            </a:bodyPr>
            <a:lstStyle/>
            <a:p>
              <a:r>
                <a:rPr lang="en-US" sz="1200" dirty="0"/>
                <a:t>Papillon-Cavanagh </a:t>
              </a:r>
              <a:r>
                <a:rPr lang="en-US" sz="1200" dirty="0" smtClean="0"/>
                <a:t>S, et al. </a:t>
              </a:r>
              <a:r>
                <a:rPr lang="en-US" sz="1200" u="sng" dirty="0" smtClean="0"/>
                <a:t>Impaired </a:t>
              </a:r>
              <a:r>
                <a:rPr lang="en-US" sz="1200" u="sng" dirty="0"/>
                <a:t>H3K36 methylation defines a subset of head and neck squamous cell </a:t>
              </a:r>
              <a:r>
                <a:rPr lang="en-US" sz="1200" u="sng" dirty="0" smtClean="0"/>
                <a:t>carcinomas</a:t>
              </a:r>
              <a:r>
                <a:rPr lang="en-US" sz="1200" dirty="0" smtClean="0"/>
                <a:t> Nature </a:t>
              </a:r>
              <a:r>
                <a:rPr lang="en-US" sz="1200" dirty="0"/>
                <a:t>Genetics 49, 180–185 (2017) doi:10.1038/ng.3757</a:t>
              </a:r>
            </a:p>
          </p:txBody>
        </p:sp>
      </p:grpSp>
      <p:sp>
        <p:nvSpPr>
          <p:cNvPr id="3" name="Footer Placeholder 2"/>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9891675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Studio</a:t>
            </a:r>
            <a:endParaRPr lang="en-US" dirty="0"/>
          </a:p>
        </p:txBody>
      </p:sp>
      <p:sp>
        <p:nvSpPr>
          <p:cNvPr id="5" name="Slide Number Placeholder 4"/>
          <p:cNvSpPr>
            <a:spLocks noGrp="1"/>
          </p:cNvSpPr>
          <p:nvPr>
            <p:ph type="sldNum" sz="quarter" idx="12"/>
          </p:nvPr>
        </p:nvSpPr>
        <p:spPr/>
        <p:txBody>
          <a:bodyPr/>
          <a:lstStyle/>
          <a:p>
            <a:fld id="{8D1287B6-9756-724B-97CD-32DD85545110}" type="slidenum">
              <a:rPr lang="en-US" smtClean="0"/>
              <a:t>3</a:t>
            </a:fld>
            <a:endParaRPr lang="en-US"/>
          </a:p>
        </p:txBody>
      </p:sp>
      <p:sp>
        <p:nvSpPr>
          <p:cNvPr id="7" name="TextBox 6"/>
          <p:cNvSpPr txBox="1"/>
          <p:nvPr/>
        </p:nvSpPr>
        <p:spPr>
          <a:xfrm>
            <a:off x="325016" y="2752531"/>
            <a:ext cx="1301620" cy="369332"/>
          </a:xfrm>
          <a:prstGeom prst="rect">
            <a:avLst/>
          </a:prstGeom>
          <a:noFill/>
        </p:spPr>
        <p:txBody>
          <a:bodyPr wrap="square" rtlCol="0">
            <a:spAutoFit/>
          </a:bodyPr>
          <a:lstStyle/>
          <a:p>
            <a:r>
              <a:rPr lang="en-US" dirty="0" smtClean="0"/>
              <a:t>Code Editor</a:t>
            </a:r>
            <a:endParaRPr lang="en-US" dirty="0"/>
          </a:p>
        </p:txBody>
      </p:sp>
      <p:sp>
        <p:nvSpPr>
          <p:cNvPr id="8" name="TextBox 7"/>
          <p:cNvSpPr txBox="1"/>
          <p:nvPr/>
        </p:nvSpPr>
        <p:spPr>
          <a:xfrm>
            <a:off x="307910" y="5330890"/>
            <a:ext cx="1301620" cy="369332"/>
          </a:xfrm>
          <a:prstGeom prst="rect">
            <a:avLst/>
          </a:prstGeom>
          <a:noFill/>
        </p:spPr>
        <p:txBody>
          <a:bodyPr wrap="square" rtlCol="0">
            <a:spAutoFit/>
          </a:bodyPr>
          <a:lstStyle/>
          <a:p>
            <a:r>
              <a:rPr lang="en-US" dirty="0" smtClean="0"/>
              <a:t>R Console</a:t>
            </a:r>
            <a:endParaRPr lang="en-US" dirty="0"/>
          </a:p>
        </p:txBody>
      </p:sp>
      <p:sp>
        <p:nvSpPr>
          <p:cNvPr id="9" name="TextBox 8"/>
          <p:cNvSpPr txBox="1"/>
          <p:nvPr/>
        </p:nvSpPr>
        <p:spPr>
          <a:xfrm>
            <a:off x="10565363" y="2752531"/>
            <a:ext cx="1301620" cy="646331"/>
          </a:xfrm>
          <a:prstGeom prst="rect">
            <a:avLst/>
          </a:prstGeom>
          <a:noFill/>
        </p:spPr>
        <p:txBody>
          <a:bodyPr wrap="square" rtlCol="0">
            <a:spAutoFit/>
          </a:bodyPr>
          <a:lstStyle/>
          <a:p>
            <a:r>
              <a:rPr lang="en-US" dirty="0" smtClean="0"/>
              <a:t>Workspace</a:t>
            </a:r>
          </a:p>
          <a:p>
            <a:r>
              <a:rPr lang="en-US" dirty="0" smtClean="0"/>
              <a:t>History</a:t>
            </a:r>
            <a:endParaRPr lang="en-US" dirty="0"/>
          </a:p>
        </p:txBody>
      </p:sp>
      <p:sp>
        <p:nvSpPr>
          <p:cNvPr id="10" name="TextBox 9"/>
          <p:cNvSpPr txBox="1"/>
          <p:nvPr/>
        </p:nvSpPr>
        <p:spPr>
          <a:xfrm>
            <a:off x="10573916" y="5053891"/>
            <a:ext cx="1301620" cy="923330"/>
          </a:xfrm>
          <a:prstGeom prst="rect">
            <a:avLst/>
          </a:prstGeom>
          <a:noFill/>
        </p:spPr>
        <p:txBody>
          <a:bodyPr wrap="square" rtlCol="0">
            <a:spAutoFit/>
          </a:bodyPr>
          <a:lstStyle/>
          <a:p>
            <a:r>
              <a:rPr lang="en-US" dirty="0" smtClean="0"/>
              <a:t>Plots</a:t>
            </a:r>
          </a:p>
          <a:p>
            <a:r>
              <a:rPr lang="en-US" dirty="0" smtClean="0"/>
              <a:t>Files</a:t>
            </a:r>
          </a:p>
          <a:p>
            <a:r>
              <a:rPr lang="en-US" dirty="0" smtClean="0"/>
              <a:t>Help</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984" t="4044" r="2229" b="5677"/>
          <a:stretch/>
        </p:blipFill>
        <p:spPr>
          <a:xfrm>
            <a:off x="1773936" y="1573422"/>
            <a:ext cx="8613648" cy="4593364"/>
          </a:xfrm>
          <a:prstGeom prst="rect">
            <a:avLst/>
          </a:prstGeom>
        </p:spPr>
      </p:pic>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9074997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redundancy </a:t>
            </a:r>
            <a:endParaRPr lang="en-US" dirty="0"/>
          </a:p>
        </p:txBody>
      </p:sp>
      <p:pic>
        <p:nvPicPr>
          <p:cNvPr id="5" name="Picture 4"/>
          <p:cNvPicPr>
            <a:picLocks noChangeAspect="1"/>
          </p:cNvPicPr>
          <p:nvPr/>
        </p:nvPicPr>
        <p:blipFill>
          <a:blip r:embed="rId2"/>
          <a:stretch>
            <a:fillRect/>
          </a:stretch>
        </p:blipFill>
        <p:spPr>
          <a:xfrm>
            <a:off x="3121270" y="1527721"/>
            <a:ext cx="5955311" cy="3867215"/>
          </a:xfrm>
          <a:prstGeom prst="rect">
            <a:avLst/>
          </a:prstGeom>
        </p:spPr>
      </p:pic>
      <p:sp>
        <p:nvSpPr>
          <p:cNvPr id="6" name="Content Placeholder 5"/>
          <p:cNvSpPr>
            <a:spLocks noGrp="1"/>
          </p:cNvSpPr>
          <p:nvPr>
            <p:ph idx="1"/>
          </p:nvPr>
        </p:nvSpPr>
        <p:spPr>
          <a:xfrm>
            <a:off x="838200" y="5574323"/>
            <a:ext cx="10515600" cy="602640"/>
          </a:xfrm>
        </p:spPr>
        <p:txBody>
          <a:bodyPr/>
          <a:lstStyle/>
          <a:p>
            <a:r>
              <a:rPr lang="en-US" dirty="0" smtClean="0"/>
              <a:t>What is color telling us?</a:t>
            </a:r>
            <a:endParaRPr lang="en-US" dirty="0"/>
          </a:p>
        </p:txBody>
      </p:sp>
      <p:sp>
        <p:nvSpPr>
          <p:cNvPr id="7" name="Slide Number Placeholder 6"/>
          <p:cNvSpPr>
            <a:spLocks noGrp="1"/>
          </p:cNvSpPr>
          <p:nvPr>
            <p:ph type="sldNum" sz="quarter" idx="12"/>
          </p:nvPr>
        </p:nvSpPr>
        <p:spPr/>
        <p:txBody>
          <a:bodyPr/>
          <a:lstStyle/>
          <a:p>
            <a:fld id="{FA42DE9B-20C7-BA4E-BD25-C971106D2331}" type="slidenum">
              <a:rPr lang="en-US" smtClean="0"/>
              <a:t>30</a:t>
            </a:fld>
            <a:endParaRPr lang="en-US"/>
          </a:p>
        </p:txBody>
      </p:sp>
      <p:sp>
        <p:nvSpPr>
          <p:cNvPr id="3" name="Footer Placeholder 2"/>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20603741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Overplotting</a:t>
            </a:r>
            <a:endParaRPr lang="en-US" dirty="0"/>
          </a:p>
        </p:txBody>
      </p:sp>
      <p:sp>
        <p:nvSpPr>
          <p:cNvPr id="3" name="Content Placeholder 2"/>
          <p:cNvSpPr>
            <a:spLocks noGrp="1"/>
          </p:cNvSpPr>
          <p:nvPr>
            <p:ph idx="1"/>
          </p:nvPr>
        </p:nvSpPr>
        <p:spPr>
          <a:xfrm>
            <a:off x="838200" y="1825625"/>
            <a:ext cx="5536223" cy="4351338"/>
          </a:xfrm>
        </p:spPr>
        <p:txBody>
          <a:bodyPr/>
          <a:lstStyle/>
          <a:p>
            <a:r>
              <a:rPr lang="en-US" dirty="0" smtClean="0"/>
              <a:t>Too many data points </a:t>
            </a:r>
          </a:p>
          <a:p>
            <a:endParaRPr lang="en-US" dirty="0" smtClean="0"/>
          </a:p>
          <a:p>
            <a:r>
              <a:rPr lang="en-US" dirty="0" smtClean="0"/>
              <a:t>Hard to see any information about density of data when all points are solid black dots</a:t>
            </a:r>
          </a:p>
          <a:p>
            <a:endParaRPr lang="en-US" dirty="0"/>
          </a:p>
          <a:p>
            <a:r>
              <a:rPr lang="en-US" dirty="0" smtClean="0"/>
              <a:t>Information about the data becomes less clear with more data points</a:t>
            </a:r>
            <a:endParaRPr lang="en-US" dirty="0"/>
          </a:p>
        </p:txBody>
      </p:sp>
      <p:grpSp>
        <p:nvGrpSpPr>
          <p:cNvPr id="5" name="Group 4"/>
          <p:cNvGrpSpPr/>
          <p:nvPr/>
        </p:nvGrpSpPr>
        <p:grpSpPr>
          <a:xfrm>
            <a:off x="7361521" y="598742"/>
            <a:ext cx="3825225" cy="5457500"/>
            <a:chOff x="7361521" y="598742"/>
            <a:chExt cx="3825225" cy="5457500"/>
          </a:xfrm>
        </p:grpSpPr>
        <p:pic>
          <p:nvPicPr>
            <p:cNvPr id="8" name="Picture 7"/>
            <p:cNvPicPr>
              <a:picLocks noChangeAspect="1"/>
            </p:cNvPicPr>
            <p:nvPr/>
          </p:nvPicPr>
          <p:blipFill>
            <a:blip r:embed="rId2"/>
            <a:stretch>
              <a:fillRect/>
            </a:stretch>
          </p:blipFill>
          <p:spPr>
            <a:xfrm>
              <a:off x="7361521" y="598742"/>
              <a:ext cx="3825225" cy="2484000"/>
            </a:xfrm>
            <a:prstGeom prst="rect">
              <a:avLst/>
            </a:prstGeom>
          </p:spPr>
        </p:pic>
        <p:pic>
          <p:nvPicPr>
            <p:cNvPr id="9" name="Picture 8"/>
            <p:cNvPicPr>
              <a:picLocks noChangeAspect="1"/>
            </p:cNvPicPr>
            <p:nvPr/>
          </p:nvPicPr>
          <p:blipFill>
            <a:blip r:embed="rId3"/>
            <a:stretch>
              <a:fillRect/>
            </a:stretch>
          </p:blipFill>
          <p:spPr>
            <a:xfrm>
              <a:off x="7361521" y="3572242"/>
              <a:ext cx="3825225" cy="2484000"/>
            </a:xfrm>
            <a:prstGeom prst="rect">
              <a:avLst/>
            </a:prstGeom>
          </p:spPr>
        </p:pic>
      </p:grpSp>
      <p:sp>
        <p:nvSpPr>
          <p:cNvPr id="12" name="Slide Number Placeholder 11"/>
          <p:cNvSpPr>
            <a:spLocks noGrp="1"/>
          </p:cNvSpPr>
          <p:nvPr>
            <p:ph type="sldNum" sz="quarter" idx="12"/>
          </p:nvPr>
        </p:nvSpPr>
        <p:spPr/>
        <p:txBody>
          <a:bodyPr/>
          <a:lstStyle/>
          <a:p>
            <a:fld id="{FA42DE9B-20C7-BA4E-BD25-C971106D2331}" type="slidenum">
              <a:rPr lang="en-US" smtClean="0"/>
              <a:t>31</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5338084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Reducing </a:t>
            </a:r>
            <a:r>
              <a:rPr lang="en-US" dirty="0" err="1" smtClean="0"/>
              <a:t>Overplotting</a:t>
            </a:r>
            <a:endParaRPr lang="en-US" dirty="0"/>
          </a:p>
        </p:txBody>
      </p:sp>
      <p:sp>
        <p:nvSpPr>
          <p:cNvPr id="5" name="Content Placeholder 2"/>
          <p:cNvSpPr>
            <a:spLocks noGrp="1"/>
          </p:cNvSpPr>
          <p:nvPr>
            <p:ph idx="1"/>
          </p:nvPr>
        </p:nvSpPr>
        <p:spPr>
          <a:xfrm>
            <a:off x="838200" y="1825625"/>
            <a:ext cx="6356267" cy="4351338"/>
          </a:xfrm>
        </p:spPr>
        <p:txBody>
          <a:bodyPr>
            <a:normAutofit/>
          </a:bodyPr>
          <a:lstStyle/>
          <a:p>
            <a:r>
              <a:rPr lang="en-US" i="1" dirty="0" smtClean="0"/>
              <a:t>Size</a:t>
            </a:r>
            <a:r>
              <a:rPr lang="en-US" dirty="0" smtClean="0"/>
              <a:t> </a:t>
            </a:r>
            <a:r>
              <a:rPr lang="en-US" dirty="0" smtClean="0">
                <a:sym typeface="Wingdings"/>
              </a:rPr>
              <a:t> smaller points are easier to see</a:t>
            </a:r>
          </a:p>
          <a:p>
            <a:r>
              <a:rPr lang="en-US" i="1" dirty="0"/>
              <a:t>Shape </a:t>
            </a:r>
            <a:r>
              <a:rPr lang="en-US" dirty="0" smtClean="0">
                <a:sym typeface="Wingdings"/>
              </a:rPr>
              <a:t> </a:t>
            </a:r>
            <a:r>
              <a:rPr lang="en-US" dirty="0" smtClean="0"/>
              <a:t>Hollow circles objects are better</a:t>
            </a:r>
          </a:p>
          <a:p>
            <a:r>
              <a:rPr lang="en-US" i="1" dirty="0" smtClean="0"/>
              <a:t>Jitter</a:t>
            </a:r>
            <a:r>
              <a:rPr lang="en-US" dirty="0"/>
              <a:t> </a:t>
            </a:r>
            <a:r>
              <a:rPr lang="en-US" dirty="0" smtClean="0">
                <a:sym typeface="Wingdings"/>
              </a:rPr>
              <a:t> </a:t>
            </a:r>
            <a:r>
              <a:rPr lang="en-US" dirty="0" smtClean="0"/>
              <a:t>adds random noise to x and y axis point</a:t>
            </a:r>
          </a:p>
          <a:p>
            <a:pPr lvl="1"/>
            <a:r>
              <a:rPr lang="en-US" dirty="0" smtClean="0"/>
              <a:t>Makes it easier to see points that overlay</a:t>
            </a:r>
          </a:p>
          <a:p>
            <a:r>
              <a:rPr lang="en-US" i="1" dirty="0" smtClean="0"/>
              <a:t>Alpha </a:t>
            </a:r>
            <a:r>
              <a:rPr lang="en-US" i="1" dirty="0" smtClean="0">
                <a:sym typeface="Wingdings"/>
              </a:rPr>
              <a:t></a:t>
            </a:r>
            <a:r>
              <a:rPr lang="en-US" dirty="0" smtClean="0"/>
              <a:t> alters the transparency</a:t>
            </a:r>
          </a:p>
          <a:p>
            <a:pPr lvl="1"/>
            <a:r>
              <a:rPr lang="en-US" dirty="0" smtClean="0"/>
              <a:t>Allows you to see density</a:t>
            </a:r>
          </a:p>
        </p:txBody>
      </p:sp>
      <p:pic>
        <p:nvPicPr>
          <p:cNvPr id="6" name="Picture 5"/>
          <p:cNvPicPr>
            <a:picLocks noChangeAspect="1"/>
          </p:cNvPicPr>
          <p:nvPr/>
        </p:nvPicPr>
        <p:blipFill>
          <a:blip r:embed="rId2"/>
          <a:stretch>
            <a:fillRect/>
          </a:stretch>
        </p:blipFill>
        <p:spPr>
          <a:xfrm>
            <a:off x="7361521" y="598742"/>
            <a:ext cx="3825225" cy="2484000"/>
          </a:xfrm>
          <a:prstGeom prst="rect">
            <a:avLst/>
          </a:prstGeom>
        </p:spPr>
      </p:pic>
      <p:pic>
        <p:nvPicPr>
          <p:cNvPr id="7" name="Picture 6"/>
          <p:cNvPicPr>
            <a:picLocks noChangeAspect="1"/>
          </p:cNvPicPr>
          <p:nvPr/>
        </p:nvPicPr>
        <p:blipFill>
          <a:blip r:embed="rId3"/>
          <a:stretch>
            <a:fillRect/>
          </a:stretch>
        </p:blipFill>
        <p:spPr>
          <a:xfrm>
            <a:off x="7361521" y="3572242"/>
            <a:ext cx="3825225" cy="2484000"/>
          </a:xfrm>
          <a:prstGeom prst="rect">
            <a:avLst/>
          </a:prstGeom>
        </p:spPr>
      </p:pic>
      <p:sp>
        <p:nvSpPr>
          <p:cNvPr id="8" name="Slide Number Placeholder 7"/>
          <p:cNvSpPr>
            <a:spLocks noGrp="1"/>
          </p:cNvSpPr>
          <p:nvPr>
            <p:ph type="sldNum" sz="quarter" idx="12"/>
          </p:nvPr>
        </p:nvSpPr>
        <p:spPr/>
        <p:txBody>
          <a:bodyPr/>
          <a:lstStyle/>
          <a:p>
            <a:fld id="{FA42DE9B-20C7-BA4E-BD25-C971106D2331}" type="slidenum">
              <a:rPr lang="en-US" smtClean="0"/>
              <a:t>32</a:t>
            </a:fld>
            <a:endParaRPr lang="en-US"/>
          </a:p>
        </p:txBody>
      </p:sp>
      <p:sp>
        <p:nvSpPr>
          <p:cNvPr id="3" name="Footer Placeholder 2"/>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6798289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Data determines plot type</a:t>
            </a:r>
            <a:endParaRPr lang="en-US" dirty="0"/>
          </a:p>
        </p:txBody>
      </p:sp>
      <p:sp>
        <p:nvSpPr>
          <p:cNvPr id="7" name="Content Placeholder 6"/>
          <p:cNvSpPr>
            <a:spLocks noGrp="1"/>
          </p:cNvSpPr>
          <p:nvPr>
            <p:ph idx="1"/>
          </p:nvPr>
        </p:nvSpPr>
        <p:spPr>
          <a:xfrm>
            <a:off x="6427176" y="1847850"/>
            <a:ext cx="4926624" cy="4351338"/>
          </a:xfrm>
        </p:spPr>
        <p:txBody>
          <a:bodyPr>
            <a:normAutofit/>
          </a:bodyPr>
          <a:lstStyle/>
          <a:p>
            <a:r>
              <a:rPr lang="en-US" dirty="0" smtClean="0"/>
              <a:t>Not all graphs are appropriate for all data types</a:t>
            </a:r>
          </a:p>
          <a:p>
            <a:pPr lvl="1"/>
            <a:r>
              <a:rPr lang="en-US" dirty="0" err="1" smtClean="0"/>
              <a:t>Eg</a:t>
            </a:r>
            <a:r>
              <a:rPr lang="en-US" dirty="0" smtClean="0"/>
              <a:t>. Scatter plotting categorical data, using line plots of unrelated non-times series data</a:t>
            </a:r>
          </a:p>
          <a:p>
            <a:endParaRPr lang="en-US" dirty="0" smtClean="0"/>
          </a:p>
          <a:p>
            <a:r>
              <a:rPr lang="en-US" dirty="0" smtClean="0"/>
              <a:t>Think about the data you have, and what you want to show</a:t>
            </a:r>
          </a:p>
        </p:txBody>
      </p:sp>
      <p:sp>
        <p:nvSpPr>
          <p:cNvPr id="5" name="Slide Number Placeholder 4"/>
          <p:cNvSpPr>
            <a:spLocks noGrp="1"/>
          </p:cNvSpPr>
          <p:nvPr>
            <p:ph type="sldNum" sz="quarter" idx="12"/>
          </p:nvPr>
        </p:nvSpPr>
        <p:spPr/>
        <p:txBody>
          <a:bodyPr/>
          <a:lstStyle/>
          <a:p>
            <a:fld id="{FA42DE9B-20C7-BA4E-BD25-C971106D2331}" type="slidenum">
              <a:rPr lang="en-US" smtClean="0"/>
              <a:t>33</a:t>
            </a:fld>
            <a:endParaRPr lang="en-US"/>
          </a:p>
        </p:txBody>
      </p:sp>
      <p:pic>
        <p:nvPicPr>
          <p:cNvPr id="8" name="Picture 7"/>
          <p:cNvPicPr>
            <a:picLocks noChangeAspect="1"/>
          </p:cNvPicPr>
          <p:nvPr/>
        </p:nvPicPr>
        <p:blipFill>
          <a:blip r:embed="rId2"/>
          <a:stretch>
            <a:fillRect/>
          </a:stretch>
        </p:blipFill>
        <p:spPr>
          <a:xfrm>
            <a:off x="838200" y="1690688"/>
            <a:ext cx="5484332" cy="4237893"/>
          </a:xfrm>
          <a:prstGeom prst="rect">
            <a:avLst/>
          </a:prstGeom>
        </p:spPr>
      </p:pic>
      <p:sp>
        <p:nvSpPr>
          <p:cNvPr id="2" name="Footer Placeholder 1"/>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20659627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Diatribe about bar plots</a:t>
            </a:r>
            <a:endParaRPr lang="en-US" dirty="0"/>
          </a:p>
        </p:txBody>
      </p:sp>
      <p:sp>
        <p:nvSpPr>
          <p:cNvPr id="10" name="Content Placeholder 9"/>
          <p:cNvSpPr>
            <a:spLocks noGrp="1"/>
          </p:cNvSpPr>
          <p:nvPr>
            <p:ph idx="1"/>
          </p:nvPr>
        </p:nvSpPr>
        <p:spPr>
          <a:xfrm>
            <a:off x="838200" y="1825625"/>
            <a:ext cx="6081346" cy="4351338"/>
          </a:xfrm>
        </p:spPr>
        <p:txBody>
          <a:bodyPr>
            <a:normAutofit lnSpcReduction="10000"/>
          </a:bodyPr>
          <a:lstStyle/>
          <a:p>
            <a:r>
              <a:rPr lang="en-US" b="1" dirty="0" smtClean="0"/>
              <a:t>Do not use bar plots to plot </a:t>
            </a:r>
            <a:r>
              <a:rPr lang="en-US" b="1" u="sng" dirty="0" smtClean="0"/>
              <a:t>DISTRIBUTIONS</a:t>
            </a:r>
          </a:p>
          <a:p>
            <a:endParaRPr lang="en-US" dirty="0"/>
          </a:p>
          <a:p>
            <a:r>
              <a:rPr lang="en-US" dirty="0" smtClean="0"/>
              <a:t>Plot individual data points!</a:t>
            </a:r>
          </a:p>
          <a:p>
            <a:pPr lvl="1"/>
            <a:r>
              <a:rPr lang="en-US" dirty="0" smtClean="0"/>
              <a:t>Or maybe use a box plot or violin plot instead?</a:t>
            </a:r>
          </a:p>
          <a:p>
            <a:pPr lvl="1"/>
            <a:r>
              <a:rPr lang="en-US" dirty="0" smtClean="0"/>
              <a:t>Or visual error? </a:t>
            </a:r>
            <a:r>
              <a:rPr lang="en-US" i="1" dirty="0" err="1" smtClean="0">
                <a:latin typeface="Courier New" charset="0"/>
                <a:ea typeface="Courier New" charset="0"/>
                <a:cs typeface="Courier New" charset="0"/>
              </a:rPr>
              <a:t>geom_errorbar</a:t>
            </a:r>
            <a:r>
              <a:rPr lang="en-US" dirty="0" smtClean="0"/>
              <a:t>?</a:t>
            </a:r>
          </a:p>
          <a:p>
            <a:endParaRPr lang="en-US" dirty="0"/>
          </a:p>
          <a:p>
            <a:r>
              <a:rPr lang="en-US" dirty="0" smtClean="0"/>
              <a:t>This is a very good blog post about the issue:</a:t>
            </a:r>
          </a:p>
          <a:p>
            <a:pPr lvl="1"/>
            <a:r>
              <a:rPr lang="en-US" dirty="0">
                <a:hlinkClick r:id="rId2"/>
              </a:rPr>
              <a:t>http://www.eckmeier.de/?</a:t>
            </a:r>
            <a:r>
              <a:rPr lang="en-US" dirty="0" smtClean="0">
                <a:hlinkClick r:id="rId2"/>
              </a:rPr>
              <a:t>p=110</a:t>
            </a:r>
            <a:r>
              <a:rPr lang="en-US" dirty="0" smtClean="0"/>
              <a:t> </a:t>
            </a:r>
            <a:endParaRPr lang="en-US" dirty="0"/>
          </a:p>
        </p:txBody>
      </p:sp>
      <p:sp>
        <p:nvSpPr>
          <p:cNvPr id="7" name="Footer Placeholder 6"/>
          <p:cNvSpPr>
            <a:spLocks noGrp="1"/>
          </p:cNvSpPr>
          <p:nvPr>
            <p:ph type="ftr" sz="quarter" idx="11"/>
          </p:nvPr>
        </p:nvSpPr>
        <p:spPr/>
        <p:txBody>
          <a:bodyPr/>
          <a:lstStyle/>
          <a:p>
            <a:r>
              <a:rPr lang="de-DE" smtClean="0"/>
              <a:t>Data Viz 1 - R - Medic Masters 2017/2018</a:t>
            </a:r>
            <a:endParaRPr lang="en-US"/>
          </a:p>
        </p:txBody>
      </p:sp>
      <p:sp>
        <p:nvSpPr>
          <p:cNvPr id="8" name="Slide Number Placeholder 7"/>
          <p:cNvSpPr>
            <a:spLocks noGrp="1"/>
          </p:cNvSpPr>
          <p:nvPr>
            <p:ph type="sldNum" sz="quarter" idx="12"/>
          </p:nvPr>
        </p:nvSpPr>
        <p:spPr/>
        <p:txBody>
          <a:bodyPr/>
          <a:lstStyle/>
          <a:p>
            <a:fld id="{FA42DE9B-20C7-BA4E-BD25-C971106D2331}" type="slidenum">
              <a:rPr lang="en-US" smtClean="0"/>
              <a:t>34</a:t>
            </a:fld>
            <a:endParaRPr lang="en-US"/>
          </a:p>
        </p:txBody>
      </p:sp>
      <p:grpSp>
        <p:nvGrpSpPr>
          <p:cNvPr id="2" name="Group 1"/>
          <p:cNvGrpSpPr/>
          <p:nvPr/>
        </p:nvGrpSpPr>
        <p:grpSpPr>
          <a:xfrm>
            <a:off x="6883400" y="365125"/>
            <a:ext cx="5080000" cy="5259387"/>
            <a:chOff x="6883400" y="365125"/>
            <a:chExt cx="5080000" cy="5259387"/>
          </a:xfrm>
        </p:grpSpPr>
        <p:pic>
          <p:nvPicPr>
            <p:cNvPr id="11" name="Picture 10"/>
            <p:cNvPicPr>
              <a:picLocks noChangeAspect="1"/>
            </p:cNvPicPr>
            <p:nvPr/>
          </p:nvPicPr>
          <p:blipFill>
            <a:blip r:embed="rId3"/>
            <a:stretch>
              <a:fillRect/>
            </a:stretch>
          </p:blipFill>
          <p:spPr>
            <a:xfrm>
              <a:off x="8153400" y="365125"/>
              <a:ext cx="2540000" cy="2540000"/>
            </a:xfrm>
            <a:prstGeom prst="rect">
              <a:avLst/>
            </a:prstGeom>
          </p:spPr>
        </p:pic>
        <p:pic>
          <p:nvPicPr>
            <p:cNvPr id="12" name="Picture 11"/>
            <p:cNvPicPr>
              <a:picLocks noChangeAspect="1"/>
            </p:cNvPicPr>
            <p:nvPr/>
          </p:nvPicPr>
          <p:blipFill>
            <a:blip r:embed="rId4"/>
            <a:stretch>
              <a:fillRect/>
            </a:stretch>
          </p:blipFill>
          <p:spPr>
            <a:xfrm>
              <a:off x="6883400" y="3084512"/>
              <a:ext cx="2540000" cy="2540000"/>
            </a:xfrm>
            <a:prstGeom prst="rect">
              <a:avLst/>
            </a:prstGeom>
          </p:spPr>
        </p:pic>
        <p:pic>
          <p:nvPicPr>
            <p:cNvPr id="13" name="Picture 12"/>
            <p:cNvPicPr>
              <a:picLocks noChangeAspect="1"/>
            </p:cNvPicPr>
            <p:nvPr/>
          </p:nvPicPr>
          <p:blipFill>
            <a:blip r:embed="rId5"/>
            <a:stretch>
              <a:fillRect/>
            </a:stretch>
          </p:blipFill>
          <p:spPr>
            <a:xfrm>
              <a:off x="9423400" y="3084512"/>
              <a:ext cx="2540000" cy="2540000"/>
            </a:xfrm>
            <a:prstGeom prst="rect">
              <a:avLst/>
            </a:prstGeom>
          </p:spPr>
        </p:pic>
      </p:grpSp>
    </p:spTree>
    <p:extLst>
      <p:ext uri="{BB962C8B-B14F-4D97-AF65-F5344CB8AC3E}">
        <p14:creationId xmlns:p14="http://schemas.microsoft.com/office/powerpoint/2010/main" val="8803055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Annotating BED Files</a:t>
            </a:r>
            <a:endParaRPr lang="en-US" dirty="0"/>
          </a:p>
        </p:txBody>
      </p:sp>
      <p:sp>
        <p:nvSpPr>
          <p:cNvPr id="5" name="Text Placeholder 4"/>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409B3C41-F91D-B148-97E0-A11318A80D4A}" type="slidenum">
              <a:rPr lang="en-US" smtClean="0"/>
              <a:t>35</a:t>
            </a:fld>
            <a:endParaRPr lang="en-US"/>
          </a:p>
        </p:txBody>
      </p:sp>
      <p:sp>
        <p:nvSpPr>
          <p:cNvPr id="3" name="Footer Placeholder 2"/>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914153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Annotating BED files</a:t>
            </a:r>
            <a:endParaRPr lang="en-US" dirty="0"/>
          </a:p>
        </p:txBody>
      </p:sp>
      <p:sp>
        <p:nvSpPr>
          <p:cNvPr id="3" name="Content Placeholder 2"/>
          <p:cNvSpPr>
            <a:spLocks noGrp="1"/>
          </p:cNvSpPr>
          <p:nvPr>
            <p:ph idx="1"/>
          </p:nvPr>
        </p:nvSpPr>
        <p:spPr/>
        <p:txBody>
          <a:bodyPr/>
          <a:lstStyle/>
          <a:p>
            <a:r>
              <a:rPr lang="en-US" dirty="0" smtClean="0"/>
              <a:t>There are many ways to do this:</a:t>
            </a:r>
          </a:p>
          <a:p>
            <a:pPr lvl="1"/>
            <a:r>
              <a:rPr lang="en-US" dirty="0" err="1" smtClean="0"/>
              <a:t>BedTools</a:t>
            </a:r>
            <a:r>
              <a:rPr lang="en-US" dirty="0" smtClean="0"/>
              <a:t> </a:t>
            </a:r>
          </a:p>
          <a:p>
            <a:pPr lvl="2"/>
            <a:r>
              <a:rPr lang="en-US" dirty="0"/>
              <a:t>closest command : </a:t>
            </a:r>
            <a:r>
              <a:rPr lang="en-US" dirty="0">
                <a:hlinkClick r:id="rId2"/>
              </a:rPr>
              <a:t>http://</a:t>
            </a:r>
            <a:r>
              <a:rPr lang="en-US" dirty="0" smtClean="0">
                <a:hlinkClick r:id="rId2"/>
              </a:rPr>
              <a:t>bedtools.readthedocs.io/en/latest/content/tools/closest.html</a:t>
            </a:r>
            <a:endParaRPr lang="en-US" dirty="0" smtClean="0"/>
          </a:p>
          <a:p>
            <a:pPr lvl="1"/>
            <a:r>
              <a:rPr lang="en-US" dirty="0" smtClean="0"/>
              <a:t>HOMER</a:t>
            </a:r>
          </a:p>
          <a:p>
            <a:pPr lvl="2"/>
            <a:r>
              <a:rPr lang="en-US" dirty="0" err="1"/>
              <a:t>annotatePeaks</a:t>
            </a:r>
            <a:r>
              <a:rPr lang="en-US" dirty="0"/>
              <a:t> : </a:t>
            </a:r>
            <a:r>
              <a:rPr lang="en-US" dirty="0">
                <a:hlinkClick r:id="rId3"/>
              </a:rPr>
              <a:t>http://</a:t>
            </a:r>
            <a:r>
              <a:rPr lang="en-US" dirty="0" smtClean="0">
                <a:hlinkClick r:id="rId3"/>
              </a:rPr>
              <a:t>homer.ucsd.edu/homer/ngs/annotation.html</a:t>
            </a:r>
            <a:endParaRPr lang="en-US" dirty="0" smtClean="0"/>
          </a:p>
          <a:p>
            <a:pPr lvl="1"/>
            <a:r>
              <a:rPr lang="en-US" dirty="0" smtClean="0"/>
              <a:t>Bioconductor in R</a:t>
            </a:r>
          </a:p>
          <a:p>
            <a:pPr lvl="2"/>
            <a:endParaRPr lang="en-US" dirty="0"/>
          </a:p>
        </p:txBody>
      </p:sp>
      <p:sp>
        <p:nvSpPr>
          <p:cNvPr id="4" name="Slide Number Placeholder 3"/>
          <p:cNvSpPr>
            <a:spLocks noGrp="1"/>
          </p:cNvSpPr>
          <p:nvPr>
            <p:ph type="sldNum" sz="quarter" idx="12"/>
          </p:nvPr>
        </p:nvSpPr>
        <p:spPr/>
        <p:txBody>
          <a:bodyPr/>
          <a:lstStyle/>
          <a:p>
            <a:fld id="{409B3C41-F91D-B148-97E0-A11318A80D4A}" type="slidenum">
              <a:rPr lang="en-US" smtClean="0"/>
              <a:t>36</a:t>
            </a:fld>
            <a:endParaRPr lang="en-US"/>
          </a:p>
        </p:txBody>
      </p:sp>
      <p:sp>
        <p:nvSpPr>
          <p:cNvPr id="5" name="Footer Placeholder 4"/>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401407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Annotating with Bioconductor</a:t>
            </a:r>
            <a:endParaRPr lang="en-US" dirty="0"/>
          </a:p>
        </p:txBody>
      </p:sp>
      <p:sp>
        <p:nvSpPr>
          <p:cNvPr id="3" name="Content Placeholder 2"/>
          <p:cNvSpPr>
            <a:spLocks noGrp="1"/>
          </p:cNvSpPr>
          <p:nvPr>
            <p:ph idx="1"/>
          </p:nvPr>
        </p:nvSpPr>
        <p:spPr/>
        <p:txBody>
          <a:bodyPr>
            <a:normAutofit/>
          </a:bodyPr>
          <a:lstStyle/>
          <a:p>
            <a:r>
              <a:rPr lang="en-US" dirty="0" smtClean="0"/>
              <a:t>Requires 4 packages </a:t>
            </a:r>
          </a:p>
          <a:p>
            <a:pPr lvl="1"/>
            <a:r>
              <a:rPr lang="en-US" b="1" dirty="0" err="1" smtClean="0"/>
              <a:t>GenomicRanges</a:t>
            </a:r>
            <a:endParaRPr lang="en-US" b="1" dirty="0" smtClean="0"/>
          </a:p>
          <a:p>
            <a:pPr lvl="2"/>
            <a:r>
              <a:rPr lang="en-US" dirty="0" smtClean="0"/>
              <a:t>Allows for range and interval based operations </a:t>
            </a:r>
          </a:p>
          <a:p>
            <a:pPr lvl="1"/>
            <a:r>
              <a:rPr lang="en-US" b="1" dirty="0" err="1" smtClean="0"/>
              <a:t>GenomicFeatures</a:t>
            </a:r>
            <a:endParaRPr lang="en-US" b="1" dirty="0" smtClean="0"/>
          </a:p>
          <a:p>
            <a:pPr lvl="2"/>
            <a:r>
              <a:rPr lang="en-US" dirty="0" smtClean="0"/>
              <a:t>Makes and manipulates transcript </a:t>
            </a:r>
            <a:r>
              <a:rPr lang="en-US" dirty="0"/>
              <a:t>centric </a:t>
            </a:r>
            <a:r>
              <a:rPr lang="en-US" dirty="0" smtClean="0"/>
              <a:t>annotations</a:t>
            </a:r>
          </a:p>
          <a:p>
            <a:pPr lvl="2"/>
            <a:r>
              <a:rPr lang="en-US" dirty="0" smtClean="0"/>
              <a:t>Works with a </a:t>
            </a:r>
            <a:r>
              <a:rPr lang="en-US" dirty="0" err="1" smtClean="0"/>
              <a:t>TxDb</a:t>
            </a:r>
            <a:endParaRPr lang="en-US" dirty="0" smtClean="0"/>
          </a:p>
          <a:p>
            <a:pPr lvl="1"/>
            <a:r>
              <a:rPr lang="en-US" b="1" dirty="0" smtClean="0"/>
              <a:t>TxDb.Hsapiens.UCSC.hg19.knownGene</a:t>
            </a:r>
            <a:r>
              <a:rPr lang="en-US" dirty="0" smtClean="0"/>
              <a:t>	</a:t>
            </a:r>
          </a:p>
          <a:p>
            <a:pPr lvl="2"/>
            <a:r>
              <a:rPr lang="en-US" dirty="0" smtClean="0"/>
              <a:t>Transcript </a:t>
            </a:r>
            <a:r>
              <a:rPr lang="en-US" dirty="0"/>
              <a:t>database containing information about </a:t>
            </a:r>
            <a:r>
              <a:rPr lang="en-US" dirty="0" smtClean="0"/>
              <a:t>transcripts</a:t>
            </a:r>
          </a:p>
          <a:p>
            <a:pPr lvl="2"/>
            <a:r>
              <a:rPr lang="en-US" dirty="0"/>
              <a:t>Homo sapiens data from UCSC build hg19 based on the </a:t>
            </a:r>
            <a:r>
              <a:rPr lang="en-US" dirty="0" err="1"/>
              <a:t>knownGene</a:t>
            </a:r>
            <a:r>
              <a:rPr lang="en-US" dirty="0"/>
              <a:t> Track</a:t>
            </a:r>
            <a:endParaRPr lang="en-US" dirty="0" smtClean="0"/>
          </a:p>
          <a:p>
            <a:pPr lvl="1"/>
            <a:r>
              <a:rPr lang="en-US" b="1" dirty="0" err="1" smtClean="0"/>
              <a:t>ChIPseeker</a:t>
            </a:r>
            <a:endParaRPr lang="en-US" b="1" dirty="0" smtClean="0"/>
          </a:p>
          <a:p>
            <a:pPr lvl="2"/>
            <a:r>
              <a:rPr lang="en-US" dirty="0" smtClean="0"/>
              <a:t>Easy functions to annotate peaks quickly </a:t>
            </a:r>
          </a:p>
        </p:txBody>
      </p:sp>
      <p:sp>
        <p:nvSpPr>
          <p:cNvPr id="4" name="Slide Number Placeholder 3"/>
          <p:cNvSpPr>
            <a:spLocks noGrp="1"/>
          </p:cNvSpPr>
          <p:nvPr>
            <p:ph type="sldNum" sz="quarter" idx="12"/>
          </p:nvPr>
        </p:nvSpPr>
        <p:spPr/>
        <p:txBody>
          <a:bodyPr/>
          <a:lstStyle/>
          <a:p>
            <a:fld id="{409B3C41-F91D-B148-97E0-A11318A80D4A}" type="slidenum">
              <a:rPr lang="en-US" smtClean="0"/>
              <a:t>37</a:t>
            </a:fld>
            <a:endParaRPr lang="en-US"/>
          </a:p>
        </p:txBody>
      </p:sp>
      <p:sp>
        <p:nvSpPr>
          <p:cNvPr id="5" name="Footer Placeholder 4"/>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885265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annotate BED files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(1) Load BED file into R converting it into a </a:t>
            </a:r>
            <a:r>
              <a:rPr lang="en-US" dirty="0" err="1" smtClean="0"/>
              <a:t>GRange</a:t>
            </a:r>
            <a:r>
              <a:rPr lang="en-US" dirty="0" smtClean="0"/>
              <a:t> object</a:t>
            </a:r>
          </a:p>
          <a:p>
            <a:pPr lvl="1"/>
            <a:r>
              <a:rPr lang="en-US" dirty="0" smtClean="0"/>
              <a:t>Using </a:t>
            </a:r>
            <a:r>
              <a:rPr lang="en-US" i="1" dirty="0" err="1" smtClean="0"/>
              <a:t>toGRanges</a:t>
            </a:r>
            <a:r>
              <a:rPr lang="en-US" dirty="0"/>
              <a:t> from </a:t>
            </a:r>
            <a:r>
              <a:rPr lang="en-US" b="1" dirty="0" err="1"/>
              <a:t>ChIPseeker</a:t>
            </a:r>
            <a:endParaRPr lang="en-US" b="1" dirty="0" smtClean="0"/>
          </a:p>
          <a:p>
            <a:pPr lvl="1"/>
            <a:endParaRPr lang="en-US" dirty="0"/>
          </a:p>
          <a:p>
            <a:r>
              <a:rPr lang="en-US" dirty="0" smtClean="0"/>
              <a:t>(2) Load the </a:t>
            </a:r>
            <a:r>
              <a:rPr lang="en-US" dirty="0" err="1" smtClean="0"/>
              <a:t>TxDb</a:t>
            </a:r>
            <a:r>
              <a:rPr lang="en-US" dirty="0" smtClean="0"/>
              <a:t> file into R</a:t>
            </a:r>
          </a:p>
          <a:p>
            <a:pPr lvl="1"/>
            <a:r>
              <a:rPr lang="en-US" dirty="0" smtClean="0"/>
              <a:t>Using </a:t>
            </a:r>
            <a:r>
              <a:rPr lang="en-US" b="1" dirty="0" smtClean="0"/>
              <a:t>TxDb.Hsapiens.UCSC.hg19.knownGene</a:t>
            </a:r>
          </a:p>
          <a:p>
            <a:pPr lvl="1"/>
            <a:endParaRPr lang="en-US" dirty="0"/>
          </a:p>
          <a:p>
            <a:r>
              <a:rPr lang="en-US" dirty="0"/>
              <a:t>(</a:t>
            </a:r>
            <a:r>
              <a:rPr lang="en-US" dirty="0" smtClean="0"/>
              <a:t>3) Annotate peaks </a:t>
            </a:r>
          </a:p>
          <a:p>
            <a:pPr lvl="1"/>
            <a:r>
              <a:rPr lang="en-US" dirty="0" smtClean="0"/>
              <a:t>Using </a:t>
            </a:r>
            <a:r>
              <a:rPr lang="en-US" i="1" dirty="0" err="1"/>
              <a:t>annotatePeak</a:t>
            </a:r>
            <a:r>
              <a:rPr lang="en-US" dirty="0"/>
              <a:t> from </a:t>
            </a:r>
            <a:r>
              <a:rPr lang="en-US" b="1" dirty="0" err="1" smtClean="0"/>
              <a:t>ChIPseeker</a:t>
            </a:r>
            <a:endParaRPr lang="en-US" b="1" dirty="0" smtClean="0"/>
          </a:p>
          <a:p>
            <a:endParaRPr lang="en-US" dirty="0"/>
          </a:p>
          <a:p>
            <a:r>
              <a:rPr lang="en-US" dirty="0" smtClean="0"/>
              <a:t>(4) Convert annotated file to </a:t>
            </a:r>
            <a:r>
              <a:rPr lang="en-US" dirty="0" err="1" smtClean="0"/>
              <a:t>GRanges</a:t>
            </a:r>
            <a:r>
              <a:rPr lang="en-US" dirty="0" smtClean="0"/>
              <a:t> object </a:t>
            </a:r>
          </a:p>
          <a:p>
            <a:pPr lvl="1"/>
            <a:r>
              <a:rPr lang="en-US" dirty="0"/>
              <a:t>Using </a:t>
            </a:r>
            <a:r>
              <a:rPr lang="en-US" i="1" dirty="0" err="1" smtClean="0"/>
              <a:t>as.GRanges</a:t>
            </a:r>
            <a:r>
              <a:rPr lang="en-US" dirty="0" smtClean="0"/>
              <a:t> from </a:t>
            </a:r>
            <a:r>
              <a:rPr lang="en-US" b="1" dirty="0" err="1" smtClean="0"/>
              <a:t>ChIPseeker</a:t>
            </a:r>
            <a:endParaRPr lang="en-US" b="1" dirty="0"/>
          </a:p>
        </p:txBody>
      </p:sp>
      <p:sp>
        <p:nvSpPr>
          <p:cNvPr id="4" name="Slide Number Placeholder 3"/>
          <p:cNvSpPr>
            <a:spLocks noGrp="1"/>
          </p:cNvSpPr>
          <p:nvPr>
            <p:ph type="sldNum" sz="quarter" idx="12"/>
          </p:nvPr>
        </p:nvSpPr>
        <p:spPr/>
        <p:txBody>
          <a:bodyPr/>
          <a:lstStyle/>
          <a:p>
            <a:fld id="{409B3C41-F91D-B148-97E0-A11318A80D4A}" type="slidenum">
              <a:rPr lang="en-US" smtClean="0"/>
              <a:t>38</a:t>
            </a:fld>
            <a:endParaRPr lang="en-US"/>
          </a:p>
        </p:txBody>
      </p:sp>
      <p:sp>
        <p:nvSpPr>
          <p:cNvPr id="5" name="Footer Placeholder 4"/>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22883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 Load BED file into R converting it into a </a:t>
            </a:r>
            <a:r>
              <a:rPr lang="en-US" dirty="0" err="1"/>
              <a:t>GRange</a:t>
            </a:r>
            <a:r>
              <a:rPr lang="en-US" dirty="0"/>
              <a:t> </a:t>
            </a:r>
            <a:r>
              <a:rPr lang="en-US" dirty="0" smtClean="0"/>
              <a:t>object</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r>
              <a:rPr lang="en-US" dirty="0"/>
              <a:t>i</a:t>
            </a:r>
            <a:r>
              <a:rPr lang="en-US" dirty="0" smtClean="0"/>
              <a:t>nput </a:t>
            </a:r>
            <a:r>
              <a:rPr lang="en-US" dirty="0">
                <a:sym typeface="Wingdings"/>
              </a:rPr>
              <a:t> </a:t>
            </a:r>
            <a:r>
              <a:rPr lang="en-US" sz="2400" dirty="0" smtClean="0">
                <a:latin typeface="Arial" charset="0"/>
                <a:ea typeface="Arial" charset="0"/>
                <a:cs typeface="Arial" charset="0"/>
                <a:sym typeface="Wingdings"/>
              </a:rPr>
              <a:t>“input/chr22_GSE96408_ENCFF559ITE_peaks_hg19.bed”</a:t>
            </a:r>
            <a:endParaRPr lang="en-US" dirty="0" smtClean="0">
              <a:latin typeface="Arial" charset="0"/>
              <a:ea typeface="Arial" charset="0"/>
              <a:cs typeface="Arial" charset="0"/>
              <a:sym typeface="Wingdings"/>
            </a:endParaRPr>
          </a:p>
          <a:p>
            <a:pPr lvl="1"/>
            <a:r>
              <a:rPr lang="en-US" dirty="0" smtClean="0">
                <a:sym typeface="Wingdings"/>
              </a:rPr>
              <a:t>NOTICE: Pathing to the file – just like when using UNIX!</a:t>
            </a:r>
          </a:p>
          <a:p>
            <a:r>
              <a:rPr lang="en-US" i="1" dirty="0" smtClean="0"/>
              <a:t>format</a:t>
            </a:r>
            <a:r>
              <a:rPr lang="en-US" dirty="0" smtClean="0"/>
              <a:t> </a:t>
            </a:r>
            <a:r>
              <a:rPr lang="en-US" dirty="0" smtClean="0">
                <a:sym typeface="Wingdings"/>
              </a:rPr>
              <a:t> </a:t>
            </a:r>
            <a:r>
              <a:rPr lang="en-US" sz="2400" dirty="0" smtClean="0">
                <a:latin typeface="Arial" charset="0"/>
                <a:ea typeface="Arial" charset="0"/>
                <a:cs typeface="Arial" charset="0"/>
                <a:sym typeface="Wingdings"/>
              </a:rPr>
              <a:t>“BED”</a:t>
            </a:r>
          </a:p>
          <a:p>
            <a:pPr lvl="1"/>
            <a:r>
              <a:rPr lang="en-US" dirty="0" smtClean="0">
                <a:sym typeface="Wingdings"/>
              </a:rPr>
              <a:t>what type of input file it is</a:t>
            </a:r>
          </a:p>
          <a:p>
            <a:r>
              <a:rPr lang="en-US" i="1" dirty="0" smtClean="0">
                <a:sym typeface="Wingdings"/>
              </a:rPr>
              <a:t>header</a:t>
            </a:r>
            <a:r>
              <a:rPr lang="en-US" dirty="0" smtClean="0">
                <a:sym typeface="Wingdings"/>
              </a:rPr>
              <a:t>  FALSE</a:t>
            </a:r>
          </a:p>
          <a:p>
            <a:pPr lvl="1"/>
            <a:r>
              <a:rPr lang="en-US" dirty="0" smtClean="0">
                <a:sym typeface="Wingdings"/>
              </a:rPr>
              <a:t>There is no header line for this data</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889"/>
          <a:stretch/>
        </p:blipFill>
        <p:spPr>
          <a:xfrm>
            <a:off x="1416593" y="1825625"/>
            <a:ext cx="9352957" cy="682444"/>
          </a:xfrm>
          <a:prstGeom prst="rect">
            <a:avLst/>
          </a:prstGeom>
        </p:spPr>
      </p:pic>
      <p:sp>
        <p:nvSpPr>
          <p:cNvPr id="5" name="Slide Number Placeholder 4"/>
          <p:cNvSpPr>
            <a:spLocks noGrp="1"/>
          </p:cNvSpPr>
          <p:nvPr>
            <p:ph type="sldNum" sz="quarter" idx="12"/>
          </p:nvPr>
        </p:nvSpPr>
        <p:spPr/>
        <p:txBody>
          <a:bodyPr/>
          <a:lstStyle/>
          <a:p>
            <a:fld id="{409B3C41-F91D-B148-97E0-A11318A80D4A}" type="slidenum">
              <a:rPr lang="en-US" smtClean="0"/>
              <a:t>39</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086470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Assigning values to variables</a:t>
            </a:r>
            <a:endParaRPr lang="en-US" dirty="0"/>
          </a:p>
        </p:txBody>
      </p:sp>
      <p:sp>
        <p:nvSpPr>
          <p:cNvPr id="3" name="Content Placeholder 2"/>
          <p:cNvSpPr>
            <a:spLocks noGrp="1"/>
          </p:cNvSpPr>
          <p:nvPr>
            <p:ph idx="1"/>
          </p:nvPr>
        </p:nvSpPr>
        <p:spPr/>
        <p:txBody>
          <a:bodyPr>
            <a:normAutofit lnSpcReduction="10000"/>
          </a:bodyPr>
          <a:lstStyle/>
          <a:p>
            <a:r>
              <a:rPr lang="en-US" dirty="0" smtClean="0"/>
              <a:t>A variable stores a value or an object</a:t>
            </a:r>
          </a:p>
          <a:p>
            <a:r>
              <a:rPr lang="en-US" dirty="0"/>
              <a:t> </a:t>
            </a:r>
            <a:r>
              <a:rPr lang="en-US" dirty="0" smtClean="0"/>
              <a:t>Use variable’s </a:t>
            </a:r>
            <a:r>
              <a:rPr lang="en-US" dirty="0"/>
              <a:t>name to easily access the value or the object that is stored within this </a:t>
            </a:r>
            <a:r>
              <a:rPr lang="en-US" dirty="0" smtClean="0"/>
              <a:t>variable</a:t>
            </a:r>
          </a:p>
          <a:p>
            <a:r>
              <a:rPr lang="en-US" dirty="0" smtClean="0"/>
              <a:t>Variable </a:t>
            </a:r>
            <a:r>
              <a:rPr lang="en-US" dirty="0"/>
              <a:t>names </a:t>
            </a:r>
            <a:r>
              <a:rPr lang="en-US" b="1" u="sng" dirty="0" smtClean="0"/>
              <a:t>can not</a:t>
            </a:r>
            <a:r>
              <a:rPr lang="en-US" dirty="0" smtClean="0"/>
              <a:t> contain spaces </a:t>
            </a:r>
            <a:r>
              <a:rPr lang="en-US" dirty="0"/>
              <a:t>or special </a:t>
            </a:r>
            <a:r>
              <a:rPr lang="en-US" dirty="0" smtClean="0"/>
              <a:t>characters</a:t>
            </a:r>
          </a:p>
          <a:p>
            <a:endParaRPr lang="en-US" dirty="0" smtClean="0"/>
          </a:p>
          <a:p>
            <a:r>
              <a:rPr lang="en-US" dirty="0" smtClean="0">
                <a:latin typeface="Courier New" charset="0"/>
                <a:ea typeface="Courier New" charset="0"/>
                <a:cs typeface="Courier New" charset="0"/>
              </a:rPr>
              <a:t>&lt;- </a:t>
            </a:r>
            <a:r>
              <a:rPr lang="en-US" dirty="0" smtClean="0">
                <a:ea typeface="Courier New" charset="0"/>
                <a:cs typeface="Courier New" charset="0"/>
              </a:rPr>
              <a:t>used to </a:t>
            </a:r>
            <a:r>
              <a:rPr lang="en-US" dirty="0"/>
              <a:t>a</a:t>
            </a:r>
            <a:r>
              <a:rPr lang="en-US" dirty="0" smtClean="0"/>
              <a:t>ssign values to variables</a:t>
            </a:r>
          </a:p>
          <a:p>
            <a:endParaRPr lang="en-US" dirty="0" smtClean="0">
              <a:latin typeface="Courier New" charset="0"/>
              <a:ea typeface="Courier New" charset="0"/>
              <a:cs typeface="Courier New" charset="0"/>
            </a:endParaRPr>
          </a:p>
          <a:p>
            <a:pPr marL="0" indent="0">
              <a:buNone/>
            </a:pPr>
            <a:r>
              <a:rPr lang="en-US" dirty="0" smtClean="0">
                <a:latin typeface="Courier New" charset="0"/>
                <a:ea typeface="Courier New" charset="0"/>
                <a:cs typeface="Courier New" charset="0"/>
              </a:rPr>
              <a:t>x &lt;- 43</a:t>
            </a:r>
          </a:p>
          <a:p>
            <a:pPr marL="0" indent="0">
              <a:buNone/>
            </a:pPr>
            <a:r>
              <a:rPr lang="en-US" dirty="0" smtClean="0">
                <a:latin typeface="Courier New" charset="0"/>
                <a:ea typeface="Courier New" charset="0"/>
                <a:cs typeface="Courier New" charset="0"/>
              </a:rPr>
              <a:t>y &lt;- “hello”</a:t>
            </a:r>
            <a:endParaRPr lang="en-US" dirty="0">
              <a:latin typeface="Courier New" charset="0"/>
              <a:ea typeface="Courier New" charset="0"/>
              <a:cs typeface="Courier New" charset="0"/>
            </a:endParaRPr>
          </a:p>
        </p:txBody>
      </p:sp>
      <p:sp>
        <p:nvSpPr>
          <p:cNvPr id="5" name="Slide Number Placeholder 4"/>
          <p:cNvSpPr>
            <a:spLocks noGrp="1"/>
          </p:cNvSpPr>
          <p:nvPr>
            <p:ph type="sldNum" sz="quarter" idx="12"/>
          </p:nvPr>
        </p:nvSpPr>
        <p:spPr/>
        <p:txBody>
          <a:bodyPr/>
          <a:lstStyle/>
          <a:p>
            <a:fld id="{8D1287B6-9756-724B-97CD-32DD85545110}" type="slidenum">
              <a:rPr lang="en-US" smtClean="0"/>
              <a:t>4</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526529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 Load the </a:t>
            </a:r>
            <a:r>
              <a:rPr lang="en-US" dirty="0" err="1"/>
              <a:t>TxDb</a:t>
            </a:r>
            <a:r>
              <a:rPr lang="en-US" dirty="0"/>
              <a:t> file into </a:t>
            </a:r>
            <a:r>
              <a:rPr lang="en-US" dirty="0" smtClean="0"/>
              <a:t>R</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5842" y="1825625"/>
            <a:ext cx="7360316" cy="447312"/>
          </a:xfrm>
          <a:prstGeom prst="rect">
            <a:avLst/>
          </a:prstGeom>
        </p:spPr>
      </p:pic>
      <p:sp>
        <p:nvSpPr>
          <p:cNvPr id="4" name="Slide Number Placeholder 3"/>
          <p:cNvSpPr>
            <a:spLocks noGrp="1"/>
          </p:cNvSpPr>
          <p:nvPr>
            <p:ph type="sldNum" sz="quarter" idx="12"/>
          </p:nvPr>
        </p:nvSpPr>
        <p:spPr/>
        <p:txBody>
          <a:bodyPr/>
          <a:lstStyle/>
          <a:p>
            <a:fld id="{409B3C41-F91D-B148-97E0-A11318A80D4A}" type="slidenum">
              <a:rPr lang="en-US" smtClean="0"/>
              <a:t>40</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978352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Annotate peaks </a:t>
            </a:r>
          </a:p>
        </p:txBody>
      </p:sp>
      <p:sp>
        <p:nvSpPr>
          <p:cNvPr id="3" name="Content Placeholder 2"/>
          <p:cNvSpPr>
            <a:spLocks noGrp="1"/>
          </p:cNvSpPr>
          <p:nvPr>
            <p:ph idx="1"/>
          </p:nvPr>
        </p:nvSpPr>
        <p:spPr/>
        <p:txBody>
          <a:bodyPr>
            <a:normAutofit lnSpcReduction="10000"/>
          </a:bodyPr>
          <a:lstStyle/>
          <a:p>
            <a:endParaRPr lang="en-US" dirty="0" smtClean="0"/>
          </a:p>
          <a:p>
            <a:r>
              <a:rPr lang="en-US" dirty="0" smtClean="0"/>
              <a:t>input </a:t>
            </a:r>
            <a:r>
              <a:rPr lang="en-US" dirty="0">
                <a:sym typeface="Wingdings"/>
              </a:rPr>
              <a:t> </a:t>
            </a:r>
            <a:r>
              <a:rPr lang="en-US" sz="2400" dirty="0" smtClean="0">
                <a:latin typeface="Arial" charset="0"/>
                <a:ea typeface="Arial" charset="0"/>
                <a:cs typeface="Arial" charset="0"/>
                <a:sym typeface="Wingdings"/>
              </a:rPr>
              <a:t>NRF1_K562</a:t>
            </a:r>
            <a:endParaRPr lang="en-US" dirty="0">
              <a:latin typeface="Arial" charset="0"/>
              <a:ea typeface="Arial" charset="0"/>
              <a:cs typeface="Arial" charset="0"/>
              <a:sym typeface="Wingdings"/>
            </a:endParaRPr>
          </a:p>
          <a:p>
            <a:pPr lvl="1"/>
            <a:r>
              <a:rPr lang="en-US" dirty="0" err="1" smtClean="0">
                <a:sym typeface="Wingdings"/>
              </a:rPr>
              <a:t>GRanges</a:t>
            </a:r>
            <a:r>
              <a:rPr lang="en-US" dirty="0" smtClean="0">
                <a:sym typeface="Wingdings"/>
              </a:rPr>
              <a:t> inputs</a:t>
            </a:r>
            <a:endParaRPr lang="en-US" dirty="0">
              <a:sym typeface="Wingdings"/>
            </a:endParaRPr>
          </a:p>
          <a:p>
            <a:r>
              <a:rPr lang="en-US" i="1" dirty="0" err="1" smtClean="0"/>
              <a:t>tssRegion</a:t>
            </a:r>
            <a:r>
              <a:rPr lang="en-US" dirty="0" smtClean="0"/>
              <a:t> </a:t>
            </a:r>
            <a:r>
              <a:rPr lang="en-US" dirty="0" smtClean="0">
                <a:sym typeface="Wingdings"/>
              </a:rPr>
              <a:t> c(-3000, 3000)</a:t>
            </a:r>
            <a:endParaRPr lang="en-US" sz="2400" dirty="0">
              <a:latin typeface="Arial" charset="0"/>
              <a:ea typeface="Arial" charset="0"/>
              <a:cs typeface="Arial" charset="0"/>
              <a:sym typeface="Wingdings"/>
            </a:endParaRPr>
          </a:p>
          <a:p>
            <a:pPr lvl="1"/>
            <a:r>
              <a:rPr lang="en-US" dirty="0" smtClean="0">
                <a:sym typeface="Wingdings"/>
              </a:rPr>
              <a:t>Regions </a:t>
            </a:r>
            <a:r>
              <a:rPr lang="en-US" dirty="0">
                <a:sym typeface="Wingdings"/>
              </a:rPr>
              <a:t>around the TSS to be </a:t>
            </a:r>
            <a:r>
              <a:rPr lang="en-US" dirty="0" smtClean="0">
                <a:sym typeface="Wingdings"/>
              </a:rPr>
              <a:t>considered</a:t>
            </a:r>
          </a:p>
          <a:p>
            <a:r>
              <a:rPr lang="en-US" i="1" dirty="0" err="1" smtClean="0">
                <a:sym typeface="Wingdings"/>
              </a:rPr>
              <a:t>TxDb</a:t>
            </a:r>
            <a:r>
              <a:rPr lang="en-US" dirty="0" smtClean="0">
                <a:sym typeface="Wingdings"/>
              </a:rPr>
              <a:t>  </a:t>
            </a:r>
            <a:r>
              <a:rPr lang="en-US" dirty="0" err="1" smtClean="0">
                <a:sym typeface="Wingdings"/>
              </a:rPr>
              <a:t>txdb</a:t>
            </a:r>
            <a:endParaRPr lang="en-US" dirty="0">
              <a:sym typeface="Wingdings"/>
            </a:endParaRPr>
          </a:p>
          <a:p>
            <a:pPr lvl="1"/>
            <a:r>
              <a:rPr lang="en-US" dirty="0">
                <a:sym typeface="Wingdings"/>
              </a:rPr>
              <a:t>transcript database used for the </a:t>
            </a:r>
            <a:r>
              <a:rPr lang="en-US" dirty="0" smtClean="0">
                <a:sym typeface="Wingdings"/>
              </a:rPr>
              <a:t>annotation</a:t>
            </a:r>
          </a:p>
          <a:p>
            <a:r>
              <a:rPr lang="en-US" i="1" dirty="0" err="1" smtClean="0">
                <a:sym typeface="Wingdings"/>
              </a:rPr>
              <a:t>annoDb</a:t>
            </a:r>
            <a:r>
              <a:rPr lang="en-US" dirty="0">
                <a:sym typeface="Wingdings"/>
              </a:rPr>
              <a:t>  </a:t>
            </a:r>
            <a:r>
              <a:rPr lang="en-US" sz="2400" dirty="0">
                <a:latin typeface="Arial" charset="0"/>
                <a:ea typeface="Arial" charset="0"/>
                <a:cs typeface="Arial" charset="0"/>
                <a:sym typeface="Wingdings"/>
              </a:rPr>
              <a:t>"</a:t>
            </a:r>
            <a:r>
              <a:rPr lang="en-US" sz="2400" dirty="0" err="1" smtClean="0">
                <a:latin typeface="Arial" charset="0"/>
                <a:ea typeface="Arial" charset="0"/>
                <a:cs typeface="Arial" charset="0"/>
                <a:sym typeface="Wingdings"/>
              </a:rPr>
              <a:t>org.Hs.eg.db</a:t>
            </a:r>
            <a:r>
              <a:rPr lang="en-US" sz="2400" dirty="0" smtClean="0">
                <a:latin typeface="Arial" charset="0"/>
                <a:ea typeface="Arial" charset="0"/>
                <a:cs typeface="Arial" charset="0"/>
                <a:sym typeface="Wingdings"/>
              </a:rPr>
              <a:t>”</a:t>
            </a:r>
          </a:p>
          <a:p>
            <a:pPr lvl="1"/>
            <a:r>
              <a:rPr lang="en-US" dirty="0" smtClean="0">
                <a:ea typeface="Arial" charset="0"/>
                <a:cs typeface="Arial" charset="0"/>
                <a:sym typeface="Wingdings"/>
              </a:rPr>
              <a:t>Annotation package</a:t>
            </a:r>
            <a:endParaRPr lang="en-US" dirty="0">
              <a:ea typeface="Arial" charset="0"/>
              <a:cs typeface="Arial" charset="0"/>
              <a:sym typeface="Wingdings"/>
            </a:endParaRPr>
          </a:p>
          <a:p>
            <a:pPr lvl="1"/>
            <a:r>
              <a:rPr lang="en-US" dirty="0" smtClean="0">
                <a:ea typeface="Arial" charset="0"/>
                <a:cs typeface="Arial" charset="0"/>
                <a:sym typeface="Wingdings"/>
              </a:rPr>
              <a:t>Including this returns gene </a:t>
            </a:r>
            <a:r>
              <a:rPr lang="en-US" dirty="0" err="1" smtClean="0">
                <a:ea typeface="Arial" charset="0"/>
                <a:cs typeface="Arial" charset="0"/>
                <a:sym typeface="Wingdings"/>
              </a:rPr>
              <a:t>nameand</a:t>
            </a:r>
            <a:r>
              <a:rPr lang="en-US" dirty="0" smtClean="0">
                <a:ea typeface="Arial" charset="0"/>
                <a:cs typeface="Arial" charset="0"/>
                <a:sym typeface="Wingdings"/>
              </a:rPr>
              <a:t> symbol information</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928" b="-1"/>
          <a:stretch/>
        </p:blipFill>
        <p:spPr>
          <a:xfrm>
            <a:off x="2027100" y="1500199"/>
            <a:ext cx="8143721" cy="650852"/>
          </a:xfrm>
          <a:prstGeom prst="rect">
            <a:avLst/>
          </a:prstGeom>
        </p:spPr>
      </p:pic>
      <p:sp>
        <p:nvSpPr>
          <p:cNvPr id="5" name="Slide Number Placeholder 4"/>
          <p:cNvSpPr>
            <a:spLocks noGrp="1"/>
          </p:cNvSpPr>
          <p:nvPr>
            <p:ph type="sldNum" sz="quarter" idx="12"/>
          </p:nvPr>
        </p:nvSpPr>
        <p:spPr/>
        <p:txBody>
          <a:bodyPr/>
          <a:lstStyle/>
          <a:p>
            <a:fld id="{409B3C41-F91D-B148-97E0-A11318A80D4A}" type="slidenum">
              <a:rPr lang="en-US" smtClean="0"/>
              <a:t>41</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8864845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Convert annotated file to </a:t>
            </a:r>
            <a:r>
              <a:rPr lang="en-US" dirty="0" err="1"/>
              <a:t>GRanges</a:t>
            </a:r>
            <a:r>
              <a:rPr lang="en-US" dirty="0"/>
              <a:t> object </a:t>
            </a:r>
          </a:p>
        </p:txBody>
      </p:sp>
      <p:sp>
        <p:nvSpPr>
          <p:cNvPr id="3" name="Content Placeholder 2"/>
          <p:cNvSpPr>
            <a:spLocks noGrp="1"/>
          </p:cNvSpPr>
          <p:nvPr>
            <p:ph idx="1"/>
          </p:nvPr>
        </p:nvSpPr>
        <p:spPr>
          <a:xfrm>
            <a:off x="838200" y="1848576"/>
            <a:ext cx="10515600" cy="4351338"/>
          </a:xfrm>
        </p:spPr>
        <p:txBody>
          <a:bodyPr/>
          <a:lstStyle/>
          <a:p>
            <a:endParaRPr lang="en-US" dirty="0" smtClean="0"/>
          </a:p>
          <a:p>
            <a:endParaRPr lang="en-US" dirty="0" smtClean="0"/>
          </a:p>
          <a:p>
            <a:r>
              <a:rPr lang="en-US" dirty="0" smtClean="0"/>
              <a:t>input </a:t>
            </a:r>
            <a:r>
              <a:rPr lang="en-US" dirty="0" smtClean="0">
                <a:sym typeface="Wingdings"/>
              </a:rPr>
              <a:t> annotated file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9336" b="-1"/>
          <a:stretch/>
        </p:blipFill>
        <p:spPr>
          <a:xfrm>
            <a:off x="2782390" y="1848576"/>
            <a:ext cx="6639512" cy="424361"/>
          </a:xfrm>
          <a:prstGeom prst="rect">
            <a:avLst/>
          </a:prstGeom>
        </p:spPr>
      </p:pic>
      <p:sp>
        <p:nvSpPr>
          <p:cNvPr id="5" name="Slide Number Placeholder 4"/>
          <p:cNvSpPr>
            <a:spLocks noGrp="1"/>
          </p:cNvSpPr>
          <p:nvPr>
            <p:ph type="sldNum" sz="quarter" idx="12"/>
          </p:nvPr>
        </p:nvSpPr>
        <p:spPr/>
        <p:txBody>
          <a:bodyPr/>
          <a:lstStyle/>
          <a:p>
            <a:fld id="{409B3C41-F91D-B148-97E0-A11318A80D4A}" type="slidenum">
              <a:rPr lang="en-US" smtClean="0"/>
              <a:t>42</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5478070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PRACTICAL</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Annotate Peaks</a:t>
            </a:r>
            <a:endParaRPr lang="en-US" dirty="0"/>
          </a:p>
        </p:txBody>
      </p:sp>
      <p:sp>
        <p:nvSpPr>
          <p:cNvPr id="5" name="Slide Number Placeholder 4"/>
          <p:cNvSpPr>
            <a:spLocks noGrp="1"/>
          </p:cNvSpPr>
          <p:nvPr>
            <p:ph type="sldNum" sz="quarter" idx="12"/>
          </p:nvPr>
        </p:nvSpPr>
        <p:spPr/>
        <p:txBody>
          <a:bodyPr/>
          <a:lstStyle/>
          <a:p>
            <a:fld id="{8D1287B6-9756-724B-97CD-32DD85545110}" type="slidenum">
              <a:rPr lang="en-US" smtClean="0"/>
              <a:t>43</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3771051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Peak information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134825"/>
            <a:ext cx="9296400" cy="1028700"/>
          </a:xfrm>
          <a:prstGeom prst="rect">
            <a:avLst/>
          </a:prstGeom>
        </p:spPr>
      </p:pic>
      <p:sp>
        <p:nvSpPr>
          <p:cNvPr id="3" name="Slide Number Placeholder 2"/>
          <p:cNvSpPr>
            <a:spLocks noGrp="1"/>
          </p:cNvSpPr>
          <p:nvPr>
            <p:ph type="sldNum" sz="quarter" idx="12"/>
          </p:nvPr>
        </p:nvSpPr>
        <p:spPr/>
        <p:txBody>
          <a:bodyPr/>
          <a:lstStyle/>
          <a:p>
            <a:fld id="{409B3C41-F91D-B148-97E0-A11318A80D4A}" type="slidenum">
              <a:rPr lang="en-US" smtClean="0"/>
              <a:t>44</a:t>
            </a:fld>
            <a:endParaRPr lang="en-US"/>
          </a:p>
        </p:txBody>
      </p:sp>
      <p:sp>
        <p:nvSpPr>
          <p:cNvPr id="5" name="Footer Placeholder 4"/>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93042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Plots</a:t>
            </a:r>
            <a:endParaRPr lang="en-US" dirty="0"/>
          </a:p>
        </p:txBody>
      </p:sp>
      <p:sp>
        <p:nvSpPr>
          <p:cNvPr id="5" name="Text Placeholder 4"/>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409B3C41-F91D-B148-97E0-A11318A80D4A}" type="slidenum">
              <a:rPr lang="en-US" smtClean="0"/>
              <a:t>45</a:t>
            </a:fld>
            <a:endParaRPr lang="en-US"/>
          </a:p>
        </p:txBody>
      </p:sp>
      <p:sp>
        <p:nvSpPr>
          <p:cNvPr id="3" name="Footer Placeholder 2"/>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764587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837714" y="3540033"/>
            <a:ext cx="3516086" cy="3114558"/>
          </a:xfrm>
          <a:prstGeom prst="rect">
            <a:avLst/>
          </a:prstGeom>
        </p:spPr>
      </p:pic>
      <p:sp>
        <p:nvSpPr>
          <p:cNvPr id="2" name="Title 1"/>
          <p:cNvSpPr>
            <a:spLocks noGrp="1"/>
          </p:cNvSpPr>
          <p:nvPr>
            <p:ph type="title"/>
          </p:nvPr>
        </p:nvSpPr>
        <p:spPr/>
        <p:txBody>
          <a:bodyPr/>
          <a:lstStyle/>
          <a:p>
            <a:r>
              <a:rPr lang="en-US" dirty="0"/>
              <a:t>Bar plot of the number of peaks</a:t>
            </a:r>
          </a:p>
        </p:txBody>
      </p:sp>
      <p:sp>
        <p:nvSpPr>
          <p:cNvPr id="3" name="Content Placeholder 2"/>
          <p:cNvSpPr>
            <a:spLocks noGrp="1"/>
          </p:cNvSpPr>
          <p:nvPr>
            <p:ph idx="1"/>
          </p:nvPr>
        </p:nvSpPr>
        <p:spPr/>
        <p:txBody>
          <a:bodyPr>
            <a:normAutofit/>
          </a:bodyPr>
          <a:lstStyle/>
          <a:p>
            <a:r>
              <a:rPr lang="en-US" dirty="0" smtClean="0"/>
              <a:t>input </a:t>
            </a:r>
            <a:r>
              <a:rPr lang="en-US" dirty="0"/>
              <a:t>is the </a:t>
            </a:r>
            <a:r>
              <a:rPr lang="en-US" dirty="0" smtClean="0"/>
              <a:t>length </a:t>
            </a:r>
            <a:r>
              <a:rPr lang="en-US" dirty="0"/>
              <a:t>of the three </a:t>
            </a:r>
            <a:r>
              <a:rPr lang="en-US" dirty="0" err="1" smtClean="0"/>
              <a:t>GRanges</a:t>
            </a:r>
            <a:r>
              <a:rPr lang="en-US" dirty="0" smtClean="0"/>
              <a:t> datasets</a:t>
            </a:r>
          </a:p>
          <a:p>
            <a:pPr lvl="1"/>
            <a:r>
              <a:rPr lang="en-US" dirty="0" smtClean="0"/>
              <a:t>length </a:t>
            </a:r>
            <a:r>
              <a:rPr lang="en-US" dirty="0"/>
              <a:t>indicating the total number of peaks for each dataset</a:t>
            </a:r>
            <a:r>
              <a:rPr lang="en-US" dirty="0" smtClean="0"/>
              <a:t>.</a:t>
            </a:r>
          </a:p>
          <a:p>
            <a:pPr lvl="1"/>
            <a:endParaRPr lang="en-US" dirty="0"/>
          </a:p>
          <a:p>
            <a:pPr lvl="1"/>
            <a:endParaRPr lang="en-US" dirty="0" smtClean="0"/>
          </a:p>
          <a:p>
            <a:pPr lvl="1"/>
            <a:endParaRPr lang="en-US" dirty="0"/>
          </a:p>
          <a:p>
            <a:r>
              <a:rPr lang="en-US" i="1" dirty="0" smtClean="0"/>
              <a:t>c() </a:t>
            </a:r>
            <a:r>
              <a:rPr lang="en-US" dirty="0"/>
              <a:t>creates a vector in </a:t>
            </a:r>
            <a:r>
              <a:rPr lang="en-US" dirty="0" smtClean="0"/>
              <a:t>R</a:t>
            </a:r>
            <a:endParaRPr lang="en-US" dirty="0"/>
          </a:p>
          <a:p>
            <a:pPr lvl="1"/>
            <a:r>
              <a:rPr lang="en-US" dirty="0" smtClean="0"/>
              <a:t>Used </a:t>
            </a:r>
            <a:r>
              <a:rPr lang="en-US" dirty="0"/>
              <a:t>to allow the 3 </a:t>
            </a:r>
            <a:r>
              <a:rPr lang="en-US" dirty="0" smtClean="0"/>
              <a:t>lengths </a:t>
            </a:r>
            <a:r>
              <a:rPr lang="en-US" dirty="0"/>
              <a:t>to be a single </a:t>
            </a:r>
            <a:r>
              <a:rPr lang="en-US" dirty="0" smtClean="0"/>
              <a:t>input</a:t>
            </a:r>
          </a:p>
          <a:p>
            <a:r>
              <a:rPr lang="en-US" dirty="0"/>
              <a:t> </a:t>
            </a:r>
            <a:r>
              <a:rPr lang="en-US" i="1" dirty="0" smtClean="0"/>
              <a:t>names</a:t>
            </a:r>
            <a:r>
              <a:rPr lang="en-US" dirty="0" smtClean="0"/>
              <a:t> </a:t>
            </a:r>
            <a:r>
              <a:rPr lang="en-US" dirty="0"/>
              <a:t>renames the labels on the </a:t>
            </a:r>
            <a:r>
              <a:rPr lang="en-US" dirty="0" smtClean="0"/>
              <a:t>x-axis</a:t>
            </a:r>
          </a:p>
          <a:p>
            <a:pPr lvl="1"/>
            <a:r>
              <a:rPr lang="en-US" dirty="0" smtClean="0"/>
              <a:t>Use the </a:t>
            </a:r>
            <a:r>
              <a:rPr lang="en-US" i="1" dirty="0" smtClean="0"/>
              <a:t>c() </a:t>
            </a:r>
            <a:r>
              <a:rPr lang="en-US" dirty="0" smtClean="0"/>
              <a:t>command to make a vector</a:t>
            </a:r>
          </a:p>
          <a:p>
            <a:pPr lvl="1"/>
            <a:r>
              <a:rPr lang="en-US" dirty="0" smtClean="0"/>
              <a:t>Order </a:t>
            </a:r>
            <a:r>
              <a:rPr lang="en-US" b="1" dirty="0" smtClean="0"/>
              <a:t>MUST</a:t>
            </a:r>
            <a:r>
              <a:rPr lang="en-US" dirty="0" smtClean="0"/>
              <a:t> match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6540"/>
          <a:stretch/>
        </p:blipFill>
        <p:spPr>
          <a:xfrm>
            <a:off x="838200" y="2910948"/>
            <a:ext cx="8540931" cy="629085"/>
          </a:xfrm>
          <a:prstGeom prst="rect">
            <a:avLst/>
          </a:prstGeom>
        </p:spPr>
      </p:pic>
      <p:sp>
        <p:nvSpPr>
          <p:cNvPr id="5" name="Slide Number Placeholder 4"/>
          <p:cNvSpPr>
            <a:spLocks noGrp="1"/>
          </p:cNvSpPr>
          <p:nvPr>
            <p:ph type="sldNum" sz="quarter" idx="12"/>
          </p:nvPr>
        </p:nvSpPr>
        <p:spPr/>
        <p:txBody>
          <a:bodyPr/>
          <a:lstStyle/>
          <a:p>
            <a:fld id="{409B3C41-F91D-B148-97E0-A11318A80D4A}" type="slidenum">
              <a:rPr lang="en-US" smtClean="0"/>
              <a:t>46</a:t>
            </a:fld>
            <a:endParaRPr lang="en-US"/>
          </a:p>
        </p:txBody>
      </p:sp>
      <p:sp>
        <p:nvSpPr>
          <p:cNvPr id="7" name="Footer Placeholder 6"/>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844899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Overlapping Peaks </a:t>
            </a:r>
          </a:p>
        </p:txBody>
      </p:sp>
      <p:sp>
        <p:nvSpPr>
          <p:cNvPr id="3" name="Content Placeholder 2"/>
          <p:cNvSpPr>
            <a:spLocks noGrp="1"/>
          </p:cNvSpPr>
          <p:nvPr>
            <p:ph idx="1"/>
          </p:nvPr>
        </p:nvSpPr>
        <p:spPr/>
        <p:txBody>
          <a:bodyPr/>
          <a:lstStyle/>
          <a:p>
            <a:r>
              <a:rPr lang="en-US" dirty="0" smtClean="0"/>
              <a:t>Create a weighted Venn diagram for overlapping peaks</a:t>
            </a:r>
          </a:p>
          <a:p>
            <a:endParaRPr lang="en-US" dirty="0"/>
          </a:p>
          <a:p>
            <a:r>
              <a:rPr lang="en-US" dirty="0"/>
              <a:t>Use </a:t>
            </a:r>
            <a:r>
              <a:rPr lang="en-US" i="1" dirty="0" err="1" smtClean="0"/>
              <a:t>findOverlapsOfPeaks</a:t>
            </a:r>
            <a:r>
              <a:rPr lang="en-US" dirty="0"/>
              <a:t> from </a:t>
            </a:r>
            <a:r>
              <a:rPr lang="en-US" b="1" dirty="0" err="1" smtClean="0"/>
              <a:t>ChIPpeakAnno</a:t>
            </a:r>
            <a:endParaRPr lang="en-US" b="1" dirty="0" smtClean="0"/>
          </a:p>
          <a:p>
            <a:endParaRPr lang="en-US" b="1" dirty="0"/>
          </a:p>
          <a:p>
            <a:endParaRPr lang="en-US" b="1" dirty="0" smtClean="0"/>
          </a:p>
          <a:p>
            <a:endParaRPr lang="en-US" b="1" dirty="0"/>
          </a:p>
          <a:p>
            <a:r>
              <a:rPr lang="en-US" dirty="0" smtClean="0"/>
              <a:t>input </a:t>
            </a:r>
            <a:r>
              <a:rPr lang="en-US" dirty="0" smtClean="0">
                <a:sym typeface="Wingdings"/>
              </a:rPr>
              <a:t> </a:t>
            </a:r>
            <a:r>
              <a:rPr lang="en-US" dirty="0" err="1" smtClean="0">
                <a:sym typeface="Wingdings"/>
              </a:rPr>
              <a:t>GRanges</a:t>
            </a:r>
            <a:r>
              <a:rPr lang="en-US" dirty="0" smtClean="0">
                <a:sym typeface="Wingdings"/>
              </a:rPr>
              <a:t> files</a:t>
            </a:r>
          </a:p>
          <a:p>
            <a:pPr lvl="1"/>
            <a:r>
              <a:rPr lang="en-US" dirty="0" smtClean="0">
                <a:sym typeface="Wingdings"/>
              </a:rPr>
              <a:t>Can be more than 1</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072" b="10357"/>
          <a:stretch/>
        </p:blipFill>
        <p:spPr>
          <a:xfrm>
            <a:off x="1172606" y="3531029"/>
            <a:ext cx="9846787" cy="675209"/>
          </a:xfrm>
          <a:prstGeom prst="rect">
            <a:avLst/>
          </a:prstGeom>
        </p:spPr>
      </p:pic>
      <p:sp>
        <p:nvSpPr>
          <p:cNvPr id="4" name="Slide Number Placeholder 3"/>
          <p:cNvSpPr>
            <a:spLocks noGrp="1"/>
          </p:cNvSpPr>
          <p:nvPr>
            <p:ph type="sldNum" sz="quarter" idx="12"/>
          </p:nvPr>
        </p:nvSpPr>
        <p:spPr/>
        <p:txBody>
          <a:bodyPr/>
          <a:lstStyle/>
          <a:p>
            <a:fld id="{409B3C41-F91D-B148-97E0-A11318A80D4A}" type="slidenum">
              <a:rPr lang="en-US" smtClean="0"/>
              <a:t>47</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439391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Overlapping Peaks </a:t>
            </a:r>
          </a:p>
        </p:txBody>
      </p:sp>
      <p:sp>
        <p:nvSpPr>
          <p:cNvPr id="3" name="Content Placeholder 2"/>
          <p:cNvSpPr>
            <a:spLocks noGrp="1"/>
          </p:cNvSpPr>
          <p:nvPr>
            <p:ph idx="1"/>
          </p:nvPr>
        </p:nvSpPr>
        <p:spPr>
          <a:xfrm>
            <a:off x="838200" y="1881051"/>
            <a:ext cx="10515600" cy="4558938"/>
          </a:xfrm>
        </p:spPr>
        <p:txBody>
          <a:bodyPr>
            <a:normAutofit lnSpcReduction="10000"/>
          </a:bodyPr>
          <a:lstStyle/>
          <a:p>
            <a:r>
              <a:rPr lang="en-US" i="1" dirty="0" err="1" smtClean="0"/>
              <a:t>findOverlapsOfPeaks</a:t>
            </a:r>
            <a:r>
              <a:rPr lang="en-US" i="1" dirty="0" smtClean="0"/>
              <a:t> </a:t>
            </a:r>
            <a:r>
              <a:rPr lang="en-US" dirty="0" smtClean="0"/>
              <a:t>returns a list called </a:t>
            </a:r>
            <a:r>
              <a:rPr lang="en-US" i="1" dirty="0" err="1" smtClean="0"/>
              <a:t>overlap_hits</a:t>
            </a:r>
            <a:r>
              <a:rPr lang="en-US" dirty="0" smtClean="0"/>
              <a:t> containing:</a:t>
            </a:r>
          </a:p>
          <a:p>
            <a:endParaRPr lang="en-US" dirty="0" smtClean="0"/>
          </a:p>
          <a:p>
            <a:endParaRPr lang="en-US" dirty="0"/>
          </a:p>
          <a:p>
            <a:r>
              <a:rPr lang="en-US" i="1" dirty="0" err="1" smtClean="0"/>
              <a:t>peaklist</a:t>
            </a:r>
            <a:r>
              <a:rPr lang="en-US" dirty="0" smtClean="0"/>
              <a:t> in </a:t>
            </a:r>
            <a:r>
              <a:rPr lang="en-US" i="1" dirty="0" err="1" smtClean="0"/>
              <a:t>overlap_hits</a:t>
            </a:r>
            <a:r>
              <a:rPr lang="en-US" dirty="0" smtClean="0"/>
              <a:t> is also a list containing:</a:t>
            </a:r>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r>
              <a:rPr lang="en-US" dirty="0" smtClean="0"/>
              <a:t>length </a:t>
            </a:r>
            <a:r>
              <a:rPr lang="en-US" dirty="0"/>
              <a:t>of each </a:t>
            </a:r>
            <a:r>
              <a:rPr lang="en-US" i="1" dirty="0" err="1"/>
              <a:t>peaklist</a:t>
            </a:r>
            <a:r>
              <a:rPr lang="en-US" i="1" dirty="0"/>
              <a:t> </a:t>
            </a:r>
            <a:r>
              <a:rPr lang="en-US" dirty="0">
                <a:sym typeface="Wingdings"/>
              </a:rPr>
              <a:t> number of peaks in each category</a:t>
            </a:r>
            <a:endParaRPr lang="en-US" i="1"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998" y="2302328"/>
            <a:ext cx="8763000" cy="8001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998" y="3742508"/>
            <a:ext cx="5994400" cy="2057400"/>
          </a:xfrm>
          <a:prstGeom prst="rect">
            <a:avLst/>
          </a:prstGeom>
        </p:spPr>
      </p:pic>
      <p:sp>
        <p:nvSpPr>
          <p:cNvPr id="6" name="Slide Number Placeholder 5"/>
          <p:cNvSpPr>
            <a:spLocks noGrp="1"/>
          </p:cNvSpPr>
          <p:nvPr>
            <p:ph type="sldNum" sz="quarter" idx="12"/>
          </p:nvPr>
        </p:nvSpPr>
        <p:spPr/>
        <p:txBody>
          <a:bodyPr/>
          <a:lstStyle/>
          <a:p>
            <a:fld id="{409B3C41-F91D-B148-97E0-A11318A80D4A}" type="slidenum">
              <a:rPr lang="en-US" smtClean="0"/>
              <a:t>48</a:t>
            </a:fld>
            <a:endParaRPr lang="en-US"/>
          </a:p>
        </p:txBody>
      </p:sp>
      <p:sp>
        <p:nvSpPr>
          <p:cNvPr id="7" name="Footer Placeholder 6"/>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951872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weighted Venn</a:t>
            </a:r>
            <a:endParaRPr lang="en-US" dirty="0"/>
          </a:p>
        </p:txBody>
      </p:sp>
      <p:sp>
        <p:nvSpPr>
          <p:cNvPr id="3" name="Content Placeholder 2"/>
          <p:cNvSpPr>
            <a:spLocks noGrp="1"/>
          </p:cNvSpPr>
          <p:nvPr>
            <p:ph idx="1"/>
          </p:nvPr>
        </p:nvSpPr>
        <p:spPr>
          <a:xfrm>
            <a:off x="838200" y="1515291"/>
            <a:ext cx="10515600" cy="4781006"/>
          </a:xfrm>
        </p:spPr>
        <p:txBody>
          <a:bodyPr>
            <a:normAutofit fontScale="85000" lnSpcReduction="20000"/>
          </a:bodyPr>
          <a:lstStyle/>
          <a:p>
            <a:r>
              <a:rPr lang="en-US" dirty="0" smtClean="0"/>
              <a:t>Using the </a:t>
            </a:r>
            <a:r>
              <a:rPr lang="en-US" i="1" dirty="0" smtClean="0"/>
              <a:t>Venn</a:t>
            </a:r>
            <a:r>
              <a:rPr lang="en-US" dirty="0" smtClean="0"/>
              <a:t> function from the </a:t>
            </a:r>
            <a:r>
              <a:rPr lang="en-US" b="1" dirty="0" err="1" smtClean="0"/>
              <a:t>Vennerable</a:t>
            </a:r>
            <a:r>
              <a:rPr lang="en-US" dirty="0" smtClean="0"/>
              <a:t> package in R</a:t>
            </a:r>
          </a:p>
          <a:p>
            <a:endParaRPr lang="en-US" dirty="0" smtClean="0"/>
          </a:p>
          <a:p>
            <a:r>
              <a:rPr lang="en-US" dirty="0" smtClean="0"/>
              <a:t>Options:</a:t>
            </a:r>
          </a:p>
          <a:p>
            <a:pPr lvl="1"/>
            <a:r>
              <a:rPr lang="en-US" dirty="0" err="1" smtClean="0"/>
              <a:t>SetNames</a:t>
            </a:r>
            <a:r>
              <a:rPr lang="en-US" dirty="0" smtClean="0"/>
              <a:t> </a:t>
            </a:r>
            <a:r>
              <a:rPr lang="en-US" dirty="0" smtClean="0">
                <a:sym typeface="Wingdings"/>
              </a:rPr>
              <a:t> Names for each Circle in Venn</a:t>
            </a:r>
          </a:p>
          <a:p>
            <a:pPr lvl="1"/>
            <a:r>
              <a:rPr lang="en-US" dirty="0" smtClean="0">
                <a:sym typeface="Wingdings"/>
              </a:rPr>
              <a:t>Weights  Size of each portion </a:t>
            </a:r>
          </a:p>
          <a:p>
            <a:r>
              <a:rPr lang="en-US" dirty="0" smtClean="0"/>
              <a:t>Order </a:t>
            </a:r>
            <a:r>
              <a:rPr lang="en-US" dirty="0"/>
              <a:t>is </a:t>
            </a:r>
            <a:r>
              <a:rPr lang="en-US" b="1" dirty="0"/>
              <a:t>important</a:t>
            </a:r>
            <a:r>
              <a:rPr lang="en-US" dirty="0"/>
              <a:t>!</a:t>
            </a:r>
          </a:p>
          <a:p>
            <a:r>
              <a:rPr lang="en-US" dirty="0"/>
              <a:t>With 3 datasets, the order in weights is:</a:t>
            </a:r>
          </a:p>
          <a:p>
            <a:pPr lvl="1"/>
            <a:r>
              <a:rPr lang="en-US" dirty="0"/>
              <a:t>Dataset1,</a:t>
            </a:r>
          </a:p>
          <a:p>
            <a:pPr lvl="1"/>
            <a:r>
              <a:rPr lang="en-US" dirty="0"/>
              <a:t>Dataset2,</a:t>
            </a:r>
          </a:p>
          <a:p>
            <a:pPr lvl="1"/>
            <a:r>
              <a:rPr lang="en-US" dirty="0"/>
              <a:t>Overlap of Dataset1 and Dataset2, </a:t>
            </a:r>
          </a:p>
          <a:p>
            <a:pPr lvl="1"/>
            <a:r>
              <a:rPr lang="en-US" dirty="0"/>
              <a:t>Dataset3, </a:t>
            </a:r>
          </a:p>
          <a:p>
            <a:pPr lvl="1"/>
            <a:r>
              <a:rPr lang="en-US" dirty="0"/>
              <a:t>Overlap of Dataset1 and Dataset3, </a:t>
            </a:r>
          </a:p>
          <a:p>
            <a:pPr lvl="1"/>
            <a:r>
              <a:rPr lang="en-US" dirty="0"/>
              <a:t>Overlap of Dataset2 and Dataset3, </a:t>
            </a:r>
          </a:p>
          <a:p>
            <a:pPr lvl="1"/>
            <a:r>
              <a:rPr lang="en-US" dirty="0"/>
              <a:t>Overlap of Dataset1 Dataset2 and Dataset3</a:t>
            </a:r>
          </a:p>
          <a:p>
            <a:pPr lvl="1"/>
            <a:endParaRPr lang="en-US" dirty="0" smtClean="0">
              <a:sym typeface="Wingdings"/>
            </a:endParaRPr>
          </a:p>
        </p:txBody>
      </p:sp>
      <p:sp>
        <p:nvSpPr>
          <p:cNvPr id="4" name="Slide Number Placeholder 3"/>
          <p:cNvSpPr>
            <a:spLocks noGrp="1"/>
          </p:cNvSpPr>
          <p:nvPr>
            <p:ph type="sldNum" sz="quarter" idx="12"/>
          </p:nvPr>
        </p:nvSpPr>
        <p:spPr/>
        <p:txBody>
          <a:bodyPr/>
          <a:lstStyle/>
          <a:p>
            <a:fld id="{409B3C41-F91D-B148-97E0-A11318A80D4A}" type="slidenum">
              <a:rPr lang="en-US" smtClean="0"/>
              <a:t>49</a:t>
            </a:fld>
            <a:endParaRPr lang="en-US"/>
          </a:p>
        </p:txBody>
      </p:sp>
      <p:sp>
        <p:nvSpPr>
          <p:cNvPr id="5" name="Footer Placeholder 4"/>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72712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can be used like values</a:t>
            </a:r>
            <a:endParaRPr lang="en-US" dirty="0"/>
          </a:p>
        </p:txBody>
      </p:sp>
      <p:sp>
        <p:nvSpPr>
          <p:cNvPr id="5" name="Slide Number Placeholder 4"/>
          <p:cNvSpPr>
            <a:spLocks noGrp="1"/>
          </p:cNvSpPr>
          <p:nvPr>
            <p:ph type="sldNum" sz="quarter" idx="12"/>
          </p:nvPr>
        </p:nvSpPr>
        <p:spPr/>
        <p:txBody>
          <a:bodyPr/>
          <a:lstStyle/>
          <a:p>
            <a:fld id="{8D1287B6-9756-724B-97CD-32DD85545110}" type="slidenum">
              <a:rPr lang="en-US" smtClean="0"/>
              <a:t>5</a:t>
            </a:fld>
            <a:endParaRPr lang="en-US"/>
          </a:p>
        </p:txBody>
      </p:sp>
      <p:sp>
        <p:nvSpPr>
          <p:cNvPr id="7" name="Content Placeholder 6"/>
          <p:cNvSpPr>
            <a:spLocks noGrp="1"/>
          </p:cNvSpPr>
          <p:nvPr>
            <p:ph idx="1"/>
          </p:nvPr>
        </p:nvSpPr>
        <p:spPr>
          <a:xfrm>
            <a:off x="838200" y="3396343"/>
            <a:ext cx="10515600" cy="2780620"/>
          </a:xfrm>
        </p:spPr>
        <p:txBody>
          <a:bodyPr/>
          <a:lstStyle/>
          <a:p>
            <a:r>
              <a:rPr lang="en-US" dirty="0" smtClean="0"/>
              <a:t>How many farmyard animals are there?</a:t>
            </a:r>
          </a:p>
          <a:p>
            <a:endParaRPr lang="en-US" dirty="0"/>
          </a:p>
          <a:p>
            <a:r>
              <a:rPr lang="en-US" dirty="0" smtClean="0"/>
              <a:t>How many house pets are there?</a:t>
            </a:r>
          </a:p>
          <a:p>
            <a:endParaRPr lang="en-US" dirty="0"/>
          </a:p>
          <a:p>
            <a:r>
              <a:rPr lang="en-US" dirty="0" smtClean="0"/>
              <a:t>Ratio of farmyard animals to house pets</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221" t="24652" r="84532" b="58796"/>
          <a:stretch/>
        </p:blipFill>
        <p:spPr>
          <a:xfrm>
            <a:off x="4449310" y="1478185"/>
            <a:ext cx="1566672" cy="1784241"/>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7449" t="44400" r="68492" b="53092"/>
          <a:stretch/>
        </p:blipFill>
        <p:spPr>
          <a:xfrm>
            <a:off x="2141973" y="3941064"/>
            <a:ext cx="5719562" cy="338328"/>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7221" t="51199" r="74015" b="46668"/>
          <a:stretch/>
        </p:blipFill>
        <p:spPr>
          <a:xfrm>
            <a:off x="2141973" y="4968081"/>
            <a:ext cx="5005587" cy="322941"/>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7146" t="45867" r="82697" b="50476"/>
          <a:stretch/>
        </p:blipFill>
        <p:spPr>
          <a:xfrm>
            <a:off x="2304288" y="5966199"/>
            <a:ext cx="2063161" cy="421527"/>
          </a:xfrm>
          <a:prstGeom prst="rect">
            <a:avLst/>
          </a:prstGeom>
        </p:spPr>
      </p:pic>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357328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
            </a:r>
            <a:r>
              <a:rPr lang="en-US" dirty="0" smtClean="0"/>
              <a:t>eighted Venn</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488"/>
          <a:stretch/>
        </p:blipFill>
        <p:spPr>
          <a:xfrm>
            <a:off x="1723934" y="1455557"/>
            <a:ext cx="8744131" cy="2120721"/>
          </a:xfrm>
          <a:prstGeom prst="rect">
            <a:avLst/>
          </a:prstGeom>
        </p:spPr>
      </p:pic>
      <p:pic>
        <p:nvPicPr>
          <p:cNvPr id="6" name="Picture 5"/>
          <p:cNvPicPr>
            <a:picLocks noChangeAspect="1"/>
          </p:cNvPicPr>
          <p:nvPr/>
        </p:nvPicPr>
        <p:blipFill>
          <a:blip r:embed="rId3"/>
          <a:stretch>
            <a:fillRect/>
          </a:stretch>
        </p:blipFill>
        <p:spPr>
          <a:xfrm>
            <a:off x="4348071" y="3757280"/>
            <a:ext cx="3495856" cy="3100720"/>
          </a:xfrm>
          <a:prstGeom prst="rect">
            <a:avLst/>
          </a:prstGeom>
        </p:spPr>
      </p:pic>
      <p:sp>
        <p:nvSpPr>
          <p:cNvPr id="3" name="Slide Number Placeholder 2"/>
          <p:cNvSpPr>
            <a:spLocks noGrp="1"/>
          </p:cNvSpPr>
          <p:nvPr>
            <p:ph type="sldNum" sz="quarter" idx="12"/>
          </p:nvPr>
        </p:nvSpPr>
        <p:spPr/>
        <p:txBody>
          <a:bodyPr/>
          <a:lstStyle/>
          <a:p>
            <a:fld id="{409B3C41-F91D-B148-97E0-A11318A80D4A}" type="slidenum">
              <a:rPr lang="en-US" smtClean="0"/>
              <a:t>50</a:t>
            </a:fld>
            <a:endParaRPr lang="en-US"/>
          </a:p>
        </p:txBody>
      </p:sp>
      <p:sp>
        <p:nvSpPr>
          <p:cNvPr id="4" name="Footer Placeholder 3"/>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439396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around TSS</a:t>
            </a:r>
          </a:p>
        </p:txBody>
      </p:sp>
      <p:sp>
        <p:nvSpPr>
          <p:cNvPr id="3" name="Content Placeholder 2"/>
          <p:cNvSpPr>
            <a:spLocks noGrp="1"/>
          </p:cNvSpPr>
          <p:nvPr>
            <p:ph idx="1"/>
          </p:nvPr>
        </p:nvSpPr>
        <p:spPr/>
        <p:txBody>
          <a:bodyPr/>
          <a:lstStyle/>
          <a:p>
            <a:r>
              <a:rPr lang="en-US" dirty="0" smtClean="0"/>
              <a:t>Annotate file </a:t>
            </a:r>
            <a:r>
              <a:rPr lang="en-US" dirty="0"/>
              <a:t>contains columns called </a:t>
            </a:r>
            <a:r>
              <a:rPr lang="en-US" dirty="0" smtClean="0"/>
              <a:t>: </a:t>
            </a:r>
            <a:r>
              <a:rPr lang="en-US" i="1" dirty="0" err="1" smtClean="0"/>
              <a:t>distanceToTSS</a:t>
            </a:r>
            <a:endParaRPr lang="en-US" i="1" dirty="0" smtClean="0"/>
          </a:p>
          <a:p>
            <a:endParaRPr lang="en-US" i="1" dirty="0"/>
          </a:p>
          <a:p>
            <a:endParaRPr lang="en-US" i="1" dirty="0" smtClean="0"/>
          </a:p>
          <a:p>
            <a:endParaRPr lang="en-US" i="1" dirty="0"/>
          </a:p>
          <a:p>
            <a:endParaRPr lang="en-US" i="1" dirty="0" smtClean="0"/>
          </a:p>
          <a:p>
            <a:endParaRPr lang="en-US" i="1" dirty="0"/>
          </a:p>
          <a:p>
            <a:r>
              <a:rPr lang="en-US" dirty="0" smtClean="0"/>
              <a:t>Need to create a density plot</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3832703"/>
            <a:ext cx="5981161" cy="63479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2374674"/>
            <a:ext cx="9296400" cy="1028700"/>
          </a:xfrm>
          <a:prstGeom prst="rect">
            <a:avLst/>
          </a:prstGeom>
        </p:spPr>
      </p:pic>
      <p:pic>
        <p:nvPicPr>
          <p:cNvPr id="6" name="Picture 5"/>
          <p:cNvPicPr>
            <a:picLocks noChangeAspect="1"/>
          </p:cNvPicPr>
          <p:nvPr/>
        </p:nvPicPr>
        <p:blipFill>
          <a:blip r:embed="rId4"/>
          <a:stretch>
            <a:fillRect/>
          </a:stretch>
        </p:blipFill>
        <p:spPr>
          <a:xfrm>
            <a:off x="6996047" y="3401512"/>
            <a:ext cx="3748153" cy="3324500"/>
          </a:xfrm>
          <a:prstGeom prst="rect">
            <a:avLst/>
          </a:prstGeom>
        </p:spPr>
      </p:pic>
      <p:sp>
        <p:nvSpPr>
          <p:cNvPr id="7" name="Slide Number Placeholder 6"/>
          <p:cNvSpPr>
            <a:spLocks noGrp="1"/>
          </p:cNvSpPr>
          <p:nvPr>
            <p:ph type="sldNum" sz="quarter" idx="12"/>
          </p:nvPr>
        </p:nvSpPr>
        <p:spPr/>
        <p:txBody>
          <a:bodyPr/>
          <a:lstStyle/>
          <a:p>
            <a:fld id="{409B3C41-F91D-B148-97E0-A11318A80D4A}" type="slidenum">
              <a:rPr lang="en-US" smtClean="0"/>
              <a:t>51</a:t>
            </a:fld>
            <a:endParaRPr lang="en-US"/>
          </a:p>
        </p:txBody>
      </p:sp>
      <p:sp>
        <p:nvSpPr>
          <p:cNvPr id="8" name="Footer Placeholder 7"/>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6757970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around </a:t>
            </a:r>
            <a:r>
              <a:rPr lang="en-US" dirty="0" smtClean="0"/>
              <a:t>TSS using ggplot2</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4000" y="1690688"/>
            <a:ext cx="6604000" cy="1600200"/>
          </a:xfrm>
        </p:spPr>
      </p:pic>
      <p:pic>
        <p:nvPicPr>
          <p:cNvPr id="5" name="Picture 4"/>
          <p:cNvPicPr>
            <a:picLocks noChangeAspect="1"/>
          </p:cNvPicPr>
          <p:nvPr/>
        </p:nvPicPr>
        <p:blipFill>
          <a:blip r:embed="rId3"/>
          <a:stretch>
            <a:fillRect/>
          </a:stretch>
        </p:blipFill>
        <p:spPr>
          <a:xfrm>
            <a:off x="4219302" y="3537139"/>
            <a:ext cx="3744050" cy="3320861"/>
          </a:xfrm>
          <a:prstGeom prst="rect">
            <a:avLst/>
          </a:prstGeom>
        </p:spPr>
      </p:pic>
      <p:sp>
        <p:nvSpPr>
          <p:cNvPr id="3" name="Slide Number Placeholder 2"/>
          <p:cNvSpPr>
            <a:spLocks noGrp="1"/>
          </p:cNvSpPr>
          <p:nvPr>
            <p:ph type="sldNum" sz="quarter" idx="12"/>
          </p:nvPr>
        </p:nvSpPr>
        <p:spPr/>
        <p:txBody>
          <a:bodyPr/>
          <a:lstStyle/>
          <a:p>
            <a:fld id="{409B3C41-F91D-B148-97E0-A11318A80D4A}" type="slidenum">
              <a:rPr lang="en-US" smtClean="0"/>
              <a:t>52</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905893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PRACTICAL</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Make distribution to TSS plot</a:t>
            </a:r>
            <a:endParaRPr lang="en-US" dirty="0"/>
          </a:p>
        </p:txBody>
      </p:sp>
      <p:sp>
        <p:nvSpPr>
          <p:cNvPr id="5" name="Slide Number Placeholder 4"/>
          <p:cNvSpPr>
            <a:spLocks noGrp="1"/>
          </p:cNvSpPr>
          <p:nvPr>
            <p:ph type="sldNum" sz="quarter" idx="12"/>
          </p:nvPr>
        </p:nvSpPr>
        <p:spPr/>
        <p:txBody>
          <a:bodyPr/>
          <a:lstStyle/>
          <a:p>
            <a:fld id="{8D1287B6-9756-724B-97CD-32DD85545110}" type="slidenum">
              <a:rPr lang="en-US" smtClean="0"/>
              <a:t>53</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5448924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Heatmaps</a:t>
            </a:r>
            <a:endParaRPr lang="en-US" dirty="0"/>
          </a:p>
        </p:txBody>
      </p:sp>
      <p:sp>
        <p:nvSpPr>
          <p:cNvPr id="3" name="Content Placeholder 2"/>
          <p:cNvSpPr>
            <a:spLocks noGrp="1"/>
          </p:cNvSpPr>
          <p:nvPr>
            <p:ph idx="1"/>
          </p:nvPr>
        </p:nvSpPr>
        <p:spPr>
          <a:xfrm>
            <a:off x="838200" y="1825625"/>
            <a:ext cx="5066211" cy="4351338"/>
          </a:xfrm>
        </p:spPr>
        <p:txBody>
          <a:bodyPr/>
          <a:lstStyle/>
          <a:p>
            <a:r>
              <a:rPr lang="en-US" dirty="0" smtClean="0"/>
              <a:t>Using </a:t>
            </a:r>
            <a:r>
              <a:rPr lang="en-US" dirty="0" err="1" smtClean="0"/>
              <a:t>ChIPseeker</a:t>
            </a:r>
            <a:r>
              <a:rPr lang="en-US" dirty="0" smtClean="0"/>
              <a:t> package in R</a:t>
            </a:r>
            <a:endParaRPr lang="en-US" dirty="0"/>
          </a:p>
        </p:txBody>
      </p:sp>
      <p:pic>
        <p:nvPicPr>
          <p:cNvPr id="4" name="Picture 3"/>
          <p:cNvPicPr>
            <a:picLocks noChangeAspect="1"/>
          </p:cNvPicPr>
          <p:nvPr/>
        </p:nvPicPr>
        <p:blipFill>
          <a:blip r:embed="rId2"/>
          <a:stretch>
            <a:fillRect/>
          </a:stretch>
        </p:blipFill>
        <p:spPr>
          <a:xfrm>
            <a:off x="6493004" y="1919992"/>
            <a:ext cx="4860796" cy="425697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61" y="3294894"/>
            <a:ext cx="5631847" cy="1412800"/>
          </a:xfrm>
          <a:prstGeom prst="rect">
            <a:avLst/>
          </a:prstGeom>
        </p:spPr>
      </p:pic>
      <p:sp>
        <p:nvSpPr>
          <p:cNvPr id="7" name="Slide Number Placeholder 6"/>
          <p:cNvSpPr>
            <a:spLocks noGrp="1"/>
          </p:cNvSpPr>
          <p:nvPr>
            <p:ph type="sldNum" sz="quarter" idx="12"/>
          </p:nvPr>
        </p:nvSpPr>
        <p:spPr/>
        <p:txBody>
          <a:bodyPr/>
          <a:lstStyle/>
          <a:p>
            <a:fld id="{409B3C41-F91D-B148-97E0-A11318A80D4A}" type="slidenum">
              <a:rPr lang="en-US" smtClean="0"/>
              <a:t>54</a:t>
            </a:fld>
            <a:endParaRPr lang="en-US"/>
          </a:p>
        </p:txBody>
      </p:sp>
      <p:sp>
        <p:nvSpPr>
          <p:cNvPr id="8" name="Footer Placeholder 7"/>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5266411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PRACTICAL</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Make distribution to </a:t>
            </a:r>
            <a:r>
              <a:rPr lang="en-US" dirty="0" err="1" smtClean="0"/>
              <a:t>heatmap</a:t>
            </a:r>
            <a:r>
              <a:rPr lang="en-US" dirty="0" smtClean="0"/>
              <a:t> TSS plot</a:t>
            </a:r>
            <a:endParaRPr lang="en-US" dirty="0"/>
          </a:p>
        </p:txBody>
      </p:sp>
      <p:sp>
        <p:nvSpPr>
          <p:cNvPr id="5" name="Slide Number Placeholder 4"/>
          <p:cNvSpPr>
            <a:spLocks noGrp="1"/>
          </p:cNvSpPr>
          <p:nvPr>
            <p:ph type="sldNum" sz="quarter" idx="12"/>
          </p:nvPr>
        </p:nvSpPr>
        <p:spPr/>
        <p:txBody>
          <a:bodyPr/>
          <a:lstStyle/>
          <a:p>
            <a:fld id="{8D1287B6-9756-724B-97CD-32DD85545110}" type="slidenum">
              <a:rPr lang="en-US" smtClean="0"/>
              <a:t>55</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4783860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Stacked bar plot of genomic annotations</a:t>
            </a:r>
            <a:endParaRPr lang="en-US" dirty="0"/>
          </a:p>
        </p:txBody>
      </p:sp>
      <p:sp>
        <p:nvSpPr>
          <p:cNvPr id="3" name="Content Placeholder 2"/>
          <p:cNvSpPr>
            <a:spLocks noGrp="1"/>
          </p:cNvSpPr>
          <p:nvPr>
            <p:ph idx="1"/>
          </p:nvPr>
        </p:nvSpPr>
        <p:spPr>
          <a:xfrm>
            <a:off x="5715000" y="1825625"/>
            <a:ext cx="5638800" cy="4351338"/>
          </a:xfrm>
        </p:spPr>
        <p:txBody>
          <a:bodyPr/>
          <a:lstStyle/>
          <a:p>
            <a:r>
              <a:rPr lang="en-US" dirty="0" smtClean="0"/>
              <a:t>Hardest part – getting the data in the correct format for plotting</a:t>
            </a:r>
          </a:p>
          <a:p>
            <a:endParaRPr lang="en-US" dirty="0"/>
          </a:p>
          <a:p>
            <a:r>
              <a:rPr lang="en-US" dirty="0" smtClean="0"/>
              <a:t>Need data frame # of occurrences per genomic location</a:t>
            </a:r>
          </a:p>
          <a:p>
            <a:endParaRPr lang="en-US" dirty="0"/>
          </a:p>
        </p:txBody>
      </p:sp>
      <p:pic>
        <p:nvPicPr>
          <p:cNvPr id="4" name="Picture"/>
          <p:cNvPicPr/>
          <p:nvPr/>
        </p:nvPicPr>
        <p:blipFill>
          <a:blip r:embed="rId2"/>
          <a:stretch>
            <a:fillRect/>
          </a:stretch>
        </p:blipFill>
        <p:spPr bwMode="auto">
          <a:xfrm>
            <a:off x="838200" y="1562894"/>
            <a:ext cx="4876800" cy="4876800"/>
          </a:xfrm>
          <a:prstGeom prst="rect">
            <a:avLst/>
          </a:prstGeom>
          <a:noFill/>
          <a:ln w="9525">
            <a:noFill/>
            <a:headEnd/>
            <a:tailEnd/>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1715" y="4364243"/>
            <a:ext cx="6123634" cy="1305037"/>
          </a:xfrm>
          <a:prstGeom prst="rect">
            <a:avLst/>
          </a:prstGeom>
        </p:spPr>
      </p:pic>
      <p:sp>
        <p:nvSpPr>
          <p:cNvPr id="6" name="Slide Number Placeholder 5"/>
          <p:cNvSpPr>
            <a:spLocks noGrp="1"/>
          </p:cNvSpPr>
          <p:nvPr>
            <p:ph type="sldNum" sz="quarter" idx="12"/>
          </p:nvPr>
        </p:nvSpPr>
        <p:spPr/>
        <p:txBody>
          <a:bodyPr/>
          <a:lstStyle/>
          <a:p>
            <a:fld id="{409B3C41-F91D-B148-97E0-A11318A80D4A}" type="slidenum">
              <a:rPr lang="en-US" smtClean="0"/>
              <a:t>56</a:t>
            </a:fld>
            <a:endParaRPr lang="en-US"/>
          </a:p>
        </p:txBody>
      </p:sp>
      <p:sp>
        <p:nvSpPr>
          <p:cNvPr id="7" name="Footer Placeholder 6"/>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382311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cNvPicPr/>
          <p:nvPr/>
        </p:nvPicPr>
        <p:blipFill>
          <a:blip r:embed="rId2"/>
          <a:stretch>
            <a:fillRect/>
          </a:stretch>
        </p:blipFill>
        <p:spPr bwMode="auto">
          <a:xfrm>
            <a:off x="838200" y="1562894"/>
            <a:ext cx="4876800" cy="4876800"/>
          </a:xfrm>
          <a:prstGeom prst="rect">
            <a:avLst/>
          </a:prstGeom>
          <a:noFill/>
          <a:ln w="9525">
            <a:noFill/>
            <a:headEnd/>
            <a:tailEnd/>
          </a:ln>
        </p:spPr>
      </p:pic>
      <p:sp>
        <p:nvSpPr>
          <p:cNvPr id="2" name="Title 1"/>
          <p:cNvSpPr>
            <a:spLocks noGrp="1"/>
          </p:cNvSpPr>
          <p:nvPr>
            <p:ph type="title"/>
          </p:nvPr>
        </p:nvSpPr>
        <p:spPr/>
        <p:txBody>
          <a:bodyPr/>
          <a:lstStyle/>
          <a:p>
            <a:r>
              <a:rPr lang="en-US" dirty="0" smtClean="0"/>
              <a:t>Stacked bar plot of genomic annotations</a:t>
            </a:r>
            <a:endParaRPr lang="en-US" dirty="0"/>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678678" y="1562894"/>
            <a:ext cx="7213654" cy="1000261"/>
          </a:xfrm>
        </p:spPr>
      </p:pic>
      <p:sp>
        <p:nvSpPr>
          <p:cNvPr id="7" name="Content Placeholder 6"/>
          <p:cNvSpPr>
            <a:spLocks noGrp="1"/>
          </p:cNvSpPr>
          <p:nvPr>
            <p:ph sz="half" idx="2"/>
          </p:nvPr>
        </p:nvSpPr>
        <p:spPr>
          <a:xfrm>
            <a:off x="6172200" y="3095897"/>
            <a:ext cx="5181600" cy="3081065"/>
          </a:xfrm>
        </p:spPr>
        <p:txBody>
          <a:bodyPr/>
          <a:lstStyle/>
          <a:p>
            <a:r>
              <a:rPr lang="en-US" dirty="0" smtClean="0"/>
              <a:t>Notice : can have </a:t>
            </a:r>
            <a:r>
              <a:rPr lang="en-US" b="1" dirty="0" smtClean="0"/>
              <a:t>2 </a:t>
            </a:r>
            <a:r>
              <a:rPr lang="en-US" b="1" dirty="0" err="1" smtClean="0"/>
              <a:t>geoms</a:t>
            </a:r>
            <a:endParaRPr lang="en-US" b="1" dirty="0" smtClean="0"/>
          </a:p>
          <a:p>
            <a:endParaRPr lang="en-US" b="1" dirty="0"/>
          </a:p>
          <a:p>
            <a:r>
              <a:rPr lang="en-US" dirty="0" smtClean="0"/>
              <a:t>ggplot2 has </a:t>
            </a:r>
            <a:r>
              <a:rPr lang="en-US" b="1" i="1" dirty="0" smtClean="0"/>
              <a:t>LOTS</a:t>
            </a:r>
            <a:r>
              <a:rPr lang="en-US" dirty="0" smtClean="0"/>
              <a:t> of options</a:t>
            </a:r>
          </a:p>
          <a:p>
            <a:pPr lvl="1"/>
            <a:r>
              <a:rPr lang="en-US" dirty="0" smtClean="0"/>
              <a:t>Get plots to look exactly as you want</a:t>
            </a:r>
            <a:endParaRPr lang="en-US" dirty="0"/>
          </a:p>
        </p:txBody>
      </p:sp>
      <p:sp>
        <p:nvSpPr>
          <p:cNvPr id="8" name="Slide Number Placeholder 7"/>
          <p:cNvSpPr>
            <a:spLocks noGrp="1"/>
          </p:cNvSpPr>
          <p:nvPr>
            <p:ph type="sldNum" sz="quarter" idx="12"/>
          </p:nvPr>
        </p:nvSpPr>
        <p:spPr/>
        <p:txBody>
          <a:bodyPr/>
          <a:lstStyle/>
          <a:p>
            <a:fld id="{409B3C41-F91D-B148-97E0-A11318A80D4A}" type="slidenum">
              <a:rPr lang="en-US" smtClean="0"/>
              <a:t>57</a:t>
            </a:fld>
            <a:endParaRPr lang="en-US"/>
          </a:p>
        </p:txBody>
      </p:sp>
      <p:sp>
        <p:nvSpPr>
          <p:cNvPr id="9" name="Footer Placeholder 8"/>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20257215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genomic location map</a:t>
            </a:r>
          </a:p>
        </p:txBody>
      </p:sp>
      <p:sp>
        <p:nvSpPr>
          <p:cNvPr id="3" name="Content Placeholder 2"/>
          <p:cNvSpPr>
            <a:spLocks noGrp="1"/>
          </p:cNvSpPr>
          <p:nvPr>
            <p:ph idx="1"/>
          </p:nvPr>
        </p:nvSpPr>
        <p:spPr>
          <a:xfrm>
            <a:off x="838199" y="1825625"/>
            <a:ext cx="10761617" cy="4351338"/>
          </a:xfrm>
        </p:spPr>
        <p:txBody>
          <a:bodyPr>
            <a:normAutofit lnSpcReduction="10000"/>
          </a:bodyPr>
          <a:lstStyle/>
          <a:p>
            <a:r>
              <a:rPr lang="en-US" dirty="0"/>
              <a:t>Using </a:t>
            </a:r>
            <a:r>
              <a:rPr lang="en-US" dirty="0" smtClean="0"/>
              <a:t>the </a:t>
            </a:r>
            <a:r>
              <a:rPr lang="en-US" b="1" dirty="0" err="1" smtClean="0"/>
              <a:t>Gviz</a:t>
            </a:r>
            <a:r>
              <a:rPr lang="en-US" b="1" dirty="0" smtClean="0"/>
              <a:t> </a:t>
            </a:r>
            <a:r>
              <a:rPr lang="en-US" dirty="0" smtClean="0"/>
              <a:t>package from Bioconductor</a:t>
            </a:r>
            <a:endParaRPr lang="en-US" dirty="0"/>
          </a:p>
          <a:p>
            <a:endParaRPr lang="en-US" dirty="0" smtClean="0">
              <a:sym typeface="Wingdings"/>
            </a:endParaRPr>
          </a:p>
          <a:p>
            <a:r>
              <a:rPr lang="en-US" dirty="0" smtClean="0">
                <a:sym typeface="Wingdings"/>
              </a:rPr>
              <a:t>Works by building individuals “tracks” and then plotting them together</a:t>
            </a:r>
            <a:endParaRPr lang="en-US" dirty="0">
              <a:sym typeface="Wingdings"/>
            </a:endParaRPr>
          </a:p>
          <a:p>
            <a:r>
              <a:rPr lang="en-US" dirty="0" smtClean="0">
                <a:sym typeface="Wingdings"/>
              </a:rPr>
              <a:t>Tracks:</a:t>
            </a:r>
          </a:p>
          <a:p>
            <a:pPr lvl="1"/>
            <a:r>
              <a:rPr lang="en-US" dirty="0" smtClean="0">
                <a:sym typeface="Wingdings"/>
              </a:rPr>
              <a:t>Annotation</a:t>
            </a:r>
          </a:p>
          <a:p>
            <a:pPr lvl="1"/>
            <a:r>
              <a:rPr lang="en-US" dirty="0" smtClean="0">
                <a:sym typeface="Wingdings"/>
              </a:rPr>
              <a:t>Gene Region</a:t>
            </a:r>
          </a:p>
          <a:p>
            <a:pPr lvl="1"/>
            <a:r>
              <a:rPr lang="en-US" dirty="0" smtClean="0">
                <a:sym typeface="Wingdings"/>
              </a:rPr>
              <a:t>Data</a:t>
            </a:r>
          </a:p>
          <a:p>
            <a:pPr lvl="1"/>
            <a:r>
              <a:rPr lang="en-US" dirty="0" smtClean="0">
                <a:sym typeface="Wingdings"/>
              </a:rPr>
              <a:t>Ideogram</a:t>
            </a:r>
          </a:p>
          <a:p>
            <a:pPr lvl="1"/>
            <a:r>
              <a:rPr lang="en-US" dirty="0" smtClean="0">
                <a:sym typeface="Wingdings"/>
              </a:rPr>
              <a:t>Genome Axis</a:t>
            </a:r>
          </a:p>
          <a:p>
            <a:pPr lvl="1"/>
            <a:r>
              <a:rPr lang="en-US" dirty="0" smtClean="0">
                <a:sym typeface="Wingdings"/>
              </a:rPr>
              <a:t>Sequence</a:t>
            </a:r>
            <a:endParaRPr lang="en-US" dirty="0">
              <a:sym typeface="Wingdings"/>
            </a:endParaRPr>
          </a:p>
          <a:p>
            <a:endParaRPr lang="en-US" dirty="0"/>
          </a:p>
        </p:txBody>
      </p:sp>
      <p:sp>
        <p:nvSpPr>
          <p:cNvPr id="4" name="Slide Number Placeholder 3"/>
          <p:cNvSpPr>
            <a:spLocks noGrp="1"/>
          </p:cNvSpPr>
          <p:nvPr>
            <p:ph type="sldNum" sz="quarter" idx="12"/>
          </p:nvPr>
        </p:nvSpPr>
        <p:spPr/>
        <p:txBody>
          <a:bodyPr/>
          <a:lstStyle/>
          <a:p>
            <a:fld id="{409B3C41-F91D-B148-97E0-A11318A80D4A}" type="slidenum">
              <a:rPr lang="en-US" smtClean="0"/>
              <a:t>58</a:t>
            </a:fld>
            <a:endParaRPr lang="en-US"/>
          </a:p>
        </p:txBody>
      </p:sp>
      <p:sp>
        <p:nvSpPr>
          <p:cNvPr id="5" name="Footer Placeholder 4"/>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9287892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 Region Track</a:t>
            </a:r>
            <a:endParaRPr lang="en-US" dirty="0"/>
          </a:p>
        </p:txBody>
      </p:sp>
      <p:sp>
        <p:nvSpPr>
          <p:cNvPr id="3" name="Content Placeholder 2"/>
          <p:cNvSpPr>
            <a:spLocks noGrp="1"/>
          </p:cNvSpPr>
          <p:nvPr>
            <p:ph idx="1"/>
          </p:nvPr>
        </p:nvSpPr>
        <p:spPr/>
        <p:txBody>
          <a:bodyPr/>
          <a:lstStyle/>
          <a:p>
            <a:r>
              <a:rPr lang="en-US" dirty="0" smtClean="0"/>
              <a:t>Get gene information for plotting </a:t>
            </a:r>
          </a:p>
          <a:p>
            <a:pPr lvl="1"/>
            <a:r>
              <a:rPr lang="en-US" dirty="0" smtClean="0"/>
              <a:t>Start, stop, exon start, exon stop, direction, name, etc.</a:t>
            </a:r>
          </a:p>
          <a:p>
            <a:endParaRPr lang="en-US" dirty="0" smtClean="0"/>
          </a:p>
          <a:p>
            <a:r>
              <a:rPr lang="en-US" dirty="0" smtClean="0"/>
              <a:t>Use </a:t>
            </a:r>
            <a:r>
              <a:rPr lang="en-US" dirty="0" err="1" smtClean="0"/>
              <a:t>biomaRt</a:t>
            </a:r>
            <a:r>
              <a:rPr lang="en-US" dirty="0" smtClean="0"/>
              <a:t> to get data from </a:t>
            </a:r>
            <a:r>
              <a:rPr lang="en-US" dirty="0" err="1" smtClean="0"/>
              <a:t>Ensembl</a:t>
            </a:r>
            <a:endParaRPr lang="en-US" dirty="0" smtClean="0"/>
          </a:p>
          <a:p>
            <a:endParaRPr lang="en-US" dirty="0" smtClean="0"/>
          </a:p>
          <a:p>
            <a:r>
              <a:rPr lang="en-US" dirty="0" smtClean="0"/>
              <a:t>Two steps: </a:t>
            </a:r>
          </a:p>
          <a:p>
            <a:pPr lvl="1"/>
            <a:r>
              <a:rPr lang="en-US" dirty="0" smtClean="0"/>
              <a:t>(1) Connect to </a:t>
            </a:r>
            <a:r>
              <a:rPr lang="en-US" dirty="0" err="1" smtClean="0"/>
              <a:t>BioMart</a:t>
            </a:r>
            <a:r>
              <a:rPr lang="en-US" dirty="0" smtClean="0"/>
              <a:t> database and dataset</a:t>
            </a:r>
          </a:p>
          <a:p>
            <a:pPr lvl="1"/>
            <a:r>
              <a:rPr lang="en-US" dirty="0" smtClean="0"/>
              <a:t>(2) Extract information</a:t>
            </a:r>
            <a:endParaRPr lang="en-US" dirty="0"/>
          </a:p>
        </p:txBody>
      </p:sp>
      <p:sp>
        <p:nvSpPr>
          <p:cNvPr id="4" name="Slide Number Placeholder 3"/>
          <p:cNvSpPr>
            <a:spLocks noGrp="1"/>
          </p:cNvSpPr>
          <p:nvPr>
            <p:ph type="sldNum" sz="quarter" idx="12"/>
          </p:nvPr>
        </p:nvSpPr>
        <p:spPr/>
        <p:txBody>
          <a:bodyPr/>
          <a:lstStyle/>
          <a:p>
            <a:fld id="{409B3C41-F91D-B148-97E0-A11318A80D4A}" type="slidenum">
              <a:rPr lang="en-US" smtClean="0"/>
              <a:t>59</a:t>
            </a:fld>
            <a:endParaRPr lang="en-US"/>
          </a:p>
        </p:txBody>
      </p:sp>
      <p:sp>
        <p:nvSpPr>
          <p:cNvPr id="5" name="Footer Placeholder 4"/>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526855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REMEMBER</a:t>
            </a:r>
            <a:endParaRPr lang="en-US" dirty="0"/>
          </a:p>
        </p:txBody>
      </p:sp>
      <p:sp>
        <p:nvSpPr>
          <p:cNvPr id="3" name="Content Placeholder 2"/>
          <p:cNvSpPr>
            <a:spLocks noGrp="1"/>
          </p:cNvSpPr>
          <p:nvPr>
            <p:ph idx="1"/>
          </p:nvPr>
        </p:nvSpPr>
        <p:spPr>
          <a:xfrm>
            <a:off x="838200" y="3920067"/>
            <a:ext cx="10515600" cy="2256896"/>
          </a:xfrm>
        </p:spPr>
        <p:txBody>
          <a:bodyPr>
            <a:normAutofit lnSpcReduction="10000"/>
          </a:bodyPr>
          <a:lstStyle/>
          <a:p>
            <a:r>
              <a:rPr lang="en-US" dirty="0"/>
              <a:t>Give files consistent names </a:t>
            </a:r>
            <a:r>
              <a:rPr lang="en-US" dirty="0" smtClean="0"/>
              <a:t>that make logical sense, reflect what the data is and that </a:t>
            </a:r>
            <a:r>
              <a:rPr lang="en-US" dirty="0"/>
              <a:t>are easy to match with wildcard patterns to make it easy to select them for looping</a:t>
            </a:r>
            <a:r>
              <a:rPr lang="en-US" dirty="0" smtClean="0"/>
              <a:t>.</a:t>
            </a:r>
          </a:p>
          <a:p>
            <a:endParaRPr lang="en-US" dirty="0"/>
          </a:p>
          <a:p>
            <a:r>
              <a:rPr lang="en-US" dirty="0" smtClean="0"/>
              <a:t>THIS IS THE SAME AS WHEN WE TALK ABOUT UNIX!!!!</a:t>
            </a:r>
            <a:endParaRPr lang="en-US" dirty="0"/>
          </a:p>
          <a:p>
            <a:endParaRPr lang="en-US" dirty="0"/>
          </a:p>
        </p:txBody>
      </p:sp>
      <p:sp>
        <p:nvSpPr>
          <p:cNvPr id="5" name="Slide Number Placeholder 4"/>
          <p:cNvSpPr>
            <a:spLocks noGrp="1"/>
          </p:cNvSpPr>
          <p:nvPr>
            <p:ph type="sldNum" sz="quarter" idx="12"/>
          </p:nvPr>
        </p:nvSpPr>
        <p:spPr/>
        <p:txBody>
          <a:bodyPr/>
          <a:lstStyle/>
          <a:p>
            <a:fld id="{8D1287B6-9756-724B-97CD-32DD85545110}" type="slidenum">
              <a:rPr lang="en-US" smtClean="0"/>
              <a:t>6</a:t>
            </a:fld>
            <a:endParaRPr lang="en-US"/>
          </a:p>
        </p:txBody>
      </p:sp>
      <p:sp>
        <p:nvSpPr>
          <p:cNvPr id="7" name="Rectangle 6"/>
          <p:cNvSpPr/>
          <p:nvPr/>
        </p:nvSpPr>
        <p:spPr>
          <a:xfrm>
            <a:off x="838200" y="1690688"/>
            <a:ext cx="10515600" cy="1754326"/>
          </a:xfrm>
          <a:prstGeom prst="rect">
            <a:avLst/>
          </a:prstGeom>
          <a:ln w="38100">
            <a:solidFill>
              <a:srgbClr val="FF0000"/>
            </a:solidFill>
          </a:ln>
        </p:spPr>
        <p:txBody>
          <a:bodyPr wrap="square">
            <a:spAutoFit/>
          </a:bodyPr>
          <a:lstStyle/>
          <a:p>
            <a:r>
              <a:rPr lang="en-US" sz="3600" dirty="0"/>
              <a:t>Do not use spaces, quotes, special </a:t>
            </a:r>
            <a:r>
              <a:rPr lang="en-US" sz="3600" dirty="0" smtClean="0"/>
              <a:t>characters, or </a:t>
            </a:r>
            <a:r>
              <a:rPr lang="en-US" sz="3600" dirty="0"/>
              <a:t>wildcard characters such as ‘*’ or ‘?’ in filenames, as it complicates variable expansion.</a:t>
            </a:r>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6565867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l" rtl="0">
              <a:lnSpc>
                <a:spcPct val="90000"/>
              </a:lnSpc>
              <a:spcBef>
                <a:spcPct val="0"/>
              </a:spcBef>
            </a:pPr>
            <a:r>
              <a:rPr lang="en-US" sz="4000" dirty="0" smtClean="0"/>
              <a:t>Gene Region Track –</a:t>
            </a:r>
            <a:br>
              <a:rPr lang="en-US" sz="4000" dirty="0" smtClean="0"/>
            </a:br>
            <a:r>
              <a:rPr lang="en-US" sz="4000" dirty="0" smtClean="0"/>
              <a:t>Connect to </a:t>
            </a:r>
            <a:r>
              <a:rPr lang="en-US" sz="4000" dirty="0" err="1" smtClean="0"/>
              <a:t>BioMart</a:t>
            </a:r>
            <a:r>
              <a:rPr lang="en-US" sz="4000" dirty="0" smtClean="0"/>
              <a:t> database and dataset</a:t>
            </a:r>
            <a:endParaRPr lang="en-US" sz="4000"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r>
              <a:rPr lang="en-US" dirty="0" err="1" smtClean="0"/>
              <a:t>biomart</a:t>
            </a:r>
            <a:r>
              <a:rPr lang="en-US" dirty="0" smtClean="0"/>
              <a:t> </a:t>
            </a:r>
            <a:r>
              <a:rPr lang="en-US" dirty="0" smtClean="0">
                <a:sym typeface="Wingdings"/>
              </a:rPr>
              <a:t> </a:t>
            </a:r>
            <a:r>
              <a:rPr lang="en-US" sz="2400" dirty="0" smtClean="0">
                <a:latin typeface="Arial" charset="0"/>
                <a:ea typeface="Arial" charset="0"/>
                <a:cs typeface="Arial" charset="0"/>
                <a:sym typeface="Wingdings"/>
              </a:rPr>
              <a:t>“</a:t>
            </a:r>
            <a:r>
              <a:rPr lang="en-US" sz="2400" dirty="0" smtClean="0">
                <a:latin typeface="Arial" charset="0"/>
                <a:ea typeface="Arial" charset="0"/>
                <a:cs typeface="Arial" charset="0"/>
              </a:rPr>
              <a:t>ENSEMBL_MART_ENSEMBL”</a:t>
            </a:r>
          </a:p>
          <a:p>
            <a:pPr lvl="1"/>
            <a:r>
              <a:rPr lang="en-US" dirty="0"/>
              <a:t>database to connect </a:t>
            </a:r>
            <a:r>
              <a:rPr lang="en-US" dirty="0" smtClean="0"/>
              <a:t>to</a:t>
            </a:r>
          </a:p>
          <a:p>
            <a:r>
              <a:rPr lang="en-US" dirty="0" smtClean="0"/>
              <a:t>dataset </a:t>
            </a:r>
            <a:r>
              <a:rPr lang="en-US" dirty="0" smtClean="0">
                <a:sym typeface="Wingdings"/>
              </a:rPr>
              <a:t> </a:t>
            </a:r>
            <a:r>
              <a:rPr lang="en-US" sz="2400" dirty="0" smtClean="0">
                <a:latin typeface="Arial" charset="0"/>
                <a:ea typeface="Arial" charset="0"/>
                <a:cs typeface="Arial" charset="0"/>
                <a:sym typeface="Wingdings"/>
              </a:rPr>
              <a:t>“</a:t>
            </a:r>
            <a:r>
              <a:rPr lang="en-US" sz="2400" dirty="0" err="1" smtClean="0">
                <a:latin typeface="Arial" charset="0"/>
                <a:ea typeface="Arial" charset="0"/>
                <a:cs typeface="Arial" charset="0"/>
              </a:rPr>
              <a:t>hsapiens_gene_ensembl</a:t>
            </a:r>
            <a:r>
              <a:rPr lang="en-US" sz="2400" dirty="0" smtClean="0">
                <a:latin typeface="Arial" charset="0"/>
                <a:ea typeface="Arial" charset="0"/>
                <a:cs typeface="Arial" charset="0"/>
              </a:rPr>
              <a:t>” </a:t>
            </a:r>
            <a:endParaRPr lang="en-US" dirty="0" smtClean="0">
              <a:latin typeface="Arial" charset="0"/>
              <a:ea typeface="Arial" charset="0"/>
              <a:cs typeface="Arial" charset="0"/>
            </a:endParaRPr>
          </a:p>
          <a:p>
            <a:r>
              <a:rPr lang="en-US" dirty="0" smtClean="0"/>
              <a:t>host </a:t>
            </a:r>
            <a:r>
              <a:rPr lang="en-US" dirty="0" smtClean="0">
                <a:sym typeface="Wingdings"/>
              </a:rPr>
              <a:t> </a:t>
            </a:r>
            <a:r>
              <a:rPr lang="en-US" sz="2400" dirty="0" smtClean="0">
                <a:latin typeface="Arial" charset="0"/>
                <a:ea typeface="Arial" charset="0"/>
                <a:cs typeface="Arial" charset="0"/>
                <a:sym typeface="Wingdings"/>
              </a:rPr>
              <a:t>“</a:t>
            </a:r>
            <a:r>
              <a:rPr lang="en-US" sz="2400" dirty="0" smtClean="0">
                <a:latin typeface="Arial" charset="0"/>
                <a:ea typeface="Arial" charset="0"/>
                <a:cs typeface="Arial" charset="0"/>
              </a:rPr>
              <a:t>feb2014.archive.ensembl.org</a:t>
            </a:r>
            <a:r>
              <a:rPr lang="en-US" sz="2400" dirty="0" smtClean="0">
                <a:latin typeface="Arial" charset="0"/>
                <a:ea typeface="Arial" charset="0"/>
                <a:cs typeface="Arial" charset="0"/>
                <a:sym typeface="Wingdings"/>
              </a:rPr>
              <a:t>”</a:t>
            </a:r>
          </a:p>
          <a:p>
            <a:pPr lvl="1"/>
            <a:r>
              <a:rPr lang="en-US" dirty="0" smtClean="0"/>
              <a:t>Data is on genome build hg19, </a:t>
            </a:r>
            <a:r>
              <a:rPr lang="en-US" dirty="0"/>
              <a:t>therefore the host is an archived version of </a:t>
            </a:r>
            <a:r>
              <a:rPr lang="en-US" dirty="0" err="1"/>
              <a:t>Ensembl</a:t>
            </a:r>
            <a:r>
              <a:rPr lang="en-US" dirty="0"/>
              <a:t> from Feb </a:t>
            </a:r>
            <a:r>
              <a:rPr lang="en-US" dirty="0" smtClean="0"/>
              <a:t>2014, which </a:t>
            </a:r>
            <a:r>
              <a:rPr lang="en-US" dirty="0"/>
              <a:t>relates to the hg19 build.</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147" b="1"/>
          <a:stretch/>
        </p:blipFill>
        <p:spPr>
          <a:xfrm>
            <a:off x="2286151" y="1825625"/>
            <a:ext cx="7619697" cy="1178832"/>
          </a:xfrm>
          <a:prstGeom prst="rect">
            <a:avLst/>
          </a:prstGeom>
        </p:spPr>
      </p:pic>
      <p:sp>
        <p:nvSpPr>
          <p:cNvPr id="5" name="Slide Number Placeholder 4"/>
          <p:cNvSpPr>
            <a:spLocks noGrp="1"/>
          </p:cNvSpPr>
          <p:nvPr>
            <p:ph type="sldNum" sz="quarter" idx="12"/>
          </p:nvPr>
        </p:nvSpPr>
        <p:spPr/>
        <p:txBody>
          <a:bodyPr/>
          <a:lstStyle/>
          <a:p>
            <a:fld id="{409B3C41-F91D-B148-97E0-A11318A80D4A}" type="slidenum">
              <a:rPr lang="en-US" smtClean="0"/>
              <a:t>60</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6456738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000" dirty="0" smtClean="0"/>
              <a:t>Gene Region Track –</a:t>
            </a:r>
            <a:br>
              <a:rPr lang="en-US" sz="4000" dirty="0" smtClean="0"/>
            </a:br>
            <a:r>
              <a:rPr lang="en-US" sz="4000" dirty="0" smtClean="0"/>
              <a:t>Extract information</a:t>
            </a:r>
            <a:endParaRPr lang="en-US" sz="4000"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smtClean="0"/>
          </a:p>
          <a:p>
            <a:endParaRPr lang="en-US" dirty="0"/>
          </a:p>
          <a:p>
            <a:r>
              <a:rPr lang="en-US" dirty="0" smtClean="0"/>
              <a:t>.</a:t>
            </a:r>
            <a:r>
              <a:rPr lang="en-US" dirty="0" err="1" smtClean="0"/>
              <a:t>getBMFeatureMap</a:t>
            </a:r>
            <a:r>
              <a:rPr lang="en-US" dirty="0" smtClean="0"/>
              <a:t> – all </a:t>
            </a:r>
            <a:r>
              <a:rPr lang="en-US" dirty="0"/>
              <a:t>the data required by </a:t>
            </a:r>
            <a:r>
              <a:rPr lang="en-US" dirty="0" err="1"/>
              <a:t>Gviz</a:t>
            </a:r>
            <a:r>
              <a:rPr lang="en-US" dirty="0"/>
              <a:t> for creating plot. </a:t>
            </a:r>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1168" y="1825625"/>
            <a:ext cx="5771671" cy="48650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135" y="2572295"/>
            <a:ext cx="8851900" cy="1295400"/>
          </a:xfrm>
          <a:prstGeom prst="rect">
            <a:avLst/>
          </a:prstGeom>
        </p:spPr>
      </p:pic>
      <p:sp>
        <p:nvSpPr>
          <p:cNvPr id="4" name="Slide Number Placeholder 3"/>
          <p:cNvSpPr>
            <a:spLocks noGrp="1"/>
          </p:cNvSpPr>
          <p:nvPr>
            <p:ph type="sldNum" sz="quarter" idx="12"/>
          </p:nvPr>
        </p:nvSpPr>
        <p:spPr/>
        <p:txBody>
          <a:bodyPr/>
          <a:lstStyle/>
          <a:p>
            <a:fld id="{409B3C41-F91D-B148-97E0-A11318A80D4A}" type="slidenum">
              <a:rPr lang="en-US" smtClean="0"/>
              <a:t>61</a:t>
            </a:fld>
            <a:endParaRPr lang="en-US"/>
          </a:p>
        </p:txBody>
      </p:sp>
      <p:sp>
        <p:nvSpPr>
          <p:cNvPr id="7" name="Footer Placeholder 6"/>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5749687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000" dirty="0" smtClean="0"/>
              <a:t>Gene Region Track –</a:t>
            </a:r>
            <a:br>
              <a:rPr lang="en-US" sz="4000" dirty="0" smtClean="0"/>
            </a:br>
            <a:r>
              <a:rPr lang="en-US" sz="4000" dirty="0" smtClean="0"/>
              <a:t>Extract information</a:t>
            </a:r>
            <a:endParaRPr lang="en-US" sz="4000"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smtClean="0"/>
          </a:p>
          <a:p>
            <a:endParaRPr lang="en-US" dirty="0"/>
          </a:p>
          <a:p>
            <a:endParaRPr lang="en-US" dirty="0"/>
          </a:p>
          <a:p>
            <a:r>
              <a:rPr lang="en-US" i="1" dirty="0" err="1" smtClean="0"/>
              <a:t>BiomartGeneRegionTrack</a:t>
            </a:r>
            <a:r>
              <a:rPr lang="en-US" dirty="0" smtClean="0"/>
              <a:t> function from </a:t>
            </a:r>
            <a:r>
              <a:rPr lang="en-US" b="1" dirty="0" err="1" smtClean="0"/>
              <a:t>Gviz</a:t>
            </a:r>
            <a:r>
              <a:rPr lang="en-US" b="1" dirty="0" smtClean="0"/>
              <a:t> </a:t>
            </a:r>
            <a:r>
              <a:rPr lang="en-US" dirty="0" smtClean="0"/>
              <a:t>extracts the data from </a:t>
            </a:r>
            <a:r>
              <a:rPr lang="en-US" dirty="0" err="1" smtClean="0"/>
              <a:t>BioMart</a:t>
            </a:r>
            <a:r>
              <a:rPr lang="en-US" dirty="0" smtClean="0"/>
              <a:t> and formats it for plotting in </a:t>
            </a:r>
            <a:r>
              <a:rPr lang="en-US" b="1" dirty="0" err="1" smtClean="0"/>
              <a:t>Gviz</a:t>
            </a:r>
            <a:endParaRPr lang="en-US" b="1" dirty="0" smtClean="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240"/>
          <a:stretch/>
        </p:blipFill>
        <p:spPr>
          <a:xfrm>
            <a:off x="2508250" y="1825625"/>
            <a:ext cx="7175500" cy="2826385"/>
          </a:xfrm>
          <a:prstGeom prst="rect">
            <a:avLst/>
          </a:prstGeom>
        </p:spPr>
      </p:pic>
      <p:sp>
        <p:nvSpPr>
          <p:cNvPr id="5" name="Slide Number Placeholder 4"/>
          <p:cNvSpPr>
            <a:spLocks noGrp="1"/>
          </p:cNvSpPr>
          <p:nvPr>
            <p:ph type="sldNum" sz="quarter" idx="12"/>
          </p:nvPr>
        </p:nvSpPr>
        <p:spPr/>
        <p:txBody>
          <a:bodyPr/>
          <a:lstStyle/>
          <a:p>
            <a:fld id="{409B3C41-F91D-B148-97E0-A11318A80D4A}" type="slidenum">
              <a:rPr lang="en-US" smtClean="0"/>
              <a:t>62</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5997280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Track</a:t>
            </a:r>
            <a:endParaRPr lang="en-US" dirty="0"/>
          </a:p>
        </p:txBody>
      </p:sp>
      <p:sp>
        <p:nvSpPr>
          <p:cNvPr id="3" name="Content Placeholder 2"/>
          <p:cNvSpPr>
            <a:spLocks noGrp="1"/>
          </p:cNvSpPr>
          <p:nvPr>
            <p:ph idx="1"/>
          </p:nvPr>
        </p:nvSpPr>
        <p:spPr/>
        <p:txBody>
          <a:bodyPr/>
          <a:lstStyle/>
          <a:p>
            <a:endParaRPr lang="en-US" dirty="0"/>
          </a:p>
          <a:p>
            <a:endParaRPr lang="en-US" dirty="0" smtClean="0"/>
          </a:p>
          <a:p>
            <a:r>
              <a:rPr lang="en-US" dirty="0" smtClean="0"/>
              <a:t>input </a:t>
            </a:r>
            <a:r>
              <a:rPr lang="en-US" dirty="0" smtClean="0">
                <a:sym typeface="Wingdings"/>
              </a:rPr>
              <a:t> </a:t>
            </a:r>
            <a:r>
              <a:rPr lang="en-US" dirty="0" err="1" smtClean="0"/>
              <a:t>GRanges</a:t>
            </a:r>
            <a:r>
              <a:rPr lang="en-US" dirty="0" smtClean="0"/>
              <a:t> object</a:t>
            </a:r>
          </a:p>
          <a:p>
            <a:r>
              <a:rPr lang="en-US" dirty="0" smtClean="0"/>
              <a:t>genome </a:t>
            </a:r>
            <a:r>
              <a:rPr lang="en-US" dirty="0" smtClean="0">
                <a:sym typeface="Wingdings"/>
              </a:rPr>
              <a:t> </a:t>
            </a:r>
            <a:r>
              <a:rPr lang="en-US" dirty="0" smtClean="0"/>
              <a:t>what </a:t>
            </a:r>
            <a:r>
              <a:rPr lang="en-US" dirty="0"/>
              <a:t>genome the data </a:t>
            </a:r>
            <a:r>
              <a:rPr lang="en-US" dirty="0" smtClean="0"/>
              <a:t>is</a:t>
            </a:r>
          </a:p>
          <a:p>
            <a:r>
              <a:rPr lang="en-US" dirty="0"/>
              <a:t>n</a:t>
            </a:r>
            <a:r>
              <a:rPr lang="en-US" dirty="0" smtClean="0"/>
              <a:t>ame </a:t>
            </a:r>
            <a:r>
              <a:rPr lang="en-US" dirty="0" smtClean="0">
                <a:sym typeface="Wingdings"/>
              </a:rPr>
              <a:t> what you want to call the track in the plot </a:t>
            </a:r>
            <a:endParaRPr lang="en-US" dirty="0" smtClean="0"/>
          </a:p>
          <a:p>
            <a:r>
              <a:rPr lang="en-US" dirty="0" err="1"/>
              <a:t>y</a:t>
            </a:r>
            <a:r>
              <a:rPr lang="en-US" dirty="0" err="1" smtClean="0"/>
              <a:t>lim</a:t>
            </a:r>
            <a:r>
              <a:rPr lang="en-US" dirty="0" smtClean="0"/>
              <a:t> </a:t>
            </a:r>
            <a:r>
              <a:rPr lang="en-US" dirty="0" smtClean="0">
                <a:sym typeface="Wingdings"/>
              </a:rPr>
              <a:t> </a:t>
            </a:r>
            <a:r>
              <a:rPr lang="en-US" dirty="0" smtClean="0"/>
              <a:t> </a:t>
            </a:r>
            <a:r>
              <a:rPr lang="en-US" dirty="0"/>
              <a:t>sets the range for the y-axis. </a:t>
            </a:r>
            <a:endParaRPr lang="en-US" dirty="0" smtClean="0"/>
          </a:p>
          <a:p>
            <a:pPr lvl="1"/>
            <a:r>
              <a:rPr lang="en-US" dirty="0" smtClean="0"/>
              <a:t>Plotting </a:t>
            </a:r>
            <a:r>
              <a:rPr lang="en-US" dirty="0"/>
              <a:t>multiple </a:t>
            </a:r>
            <a:r>
              <a:rPr lang="en-US" dirty="0" smtClean="0"/>
              <a:t>tracks </a:t>
            </a:r>
            <a:r>
              <a:rPr lang="en-US" b="1" dirty="0" smtClean="0"/>
              <a:t>always</a:t>
            </a:r>
            <a:r>
              <a:rPr lang="en-US" dirty="0" smtClean="0"/>
              <a:t> </a:t>
            </a:r>
            <a:r>
              <a:rPr lang="en-US" dirty="0"/>
              <a:t>set the range for each plot to be the </a:t>
            </a:r>
            <a:r>
              <a:rPr lang="en-US" dirty="0" smtClean="0"/>
              <a:t>same </a:t>
            </a:r>
          </a:p>
          <a:p>
            <a:pPr lvl="1"/>
            <a:r>
              <a:rPr lang="en-US" dirty="0" smtClean="0"/>
              <a:t>Makes data easier to interpret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8034" y="1690688"/>
            <a:ext cx="7875931" cy="734197"/>
          </a:xfrm>
          <a:prstGeom prst="rect">
            <a:avLst/>
          </a:prstGeom>
        </p:spPr>
      </p:pic>
      <p:sp>
        <p:nvSpPr>
          <p:cNvPr id="5" name="Slide Number Placeholder 4"/>
          <p:cNvSpPr>
            <a:spLocks noGrp="1"/>
          </p:cNvSpPr>
          <p:nvPr>
            <p:ph type="sldNum" sz="quarter" idx="12"/>
          </p:nvPr>
        </p:nvSpPr>
        <p:spPr/>
        <p:txBody>
          <a:bodyPr/>
          <a:lstStyle/>
          <a:p>
            <a:fld id="{409B3C41-F91D-B148-97E0-A11318A80D4A}" type="slidenum">
              <a:rPr lang="en-US" smtClean="0"/>
              <a:t>63</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7777655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IdeogramTrack</a:t>
            </a:r>
            <a:r>
              <a:rPr lang="en-US" dirty="0" smtClean="0"/>
              <a:t> and </a:t>
            </a:r>
            <a:r>
              <a:rPr lang="en-US" dirty="0" err="1" smtClean="0"/>
              <a:t>GenomeAxisTrack</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r>
              <a:rPr lang="en-US" dirty="0" err="1" smtClean="0"/>
              <a:t>GenomeAxisTrack</a:t>
            </a:r>
            <a:r>
              <a:rPr lang="en-US" dirty="0" smtClean="0"/>
              <a:t> adds </a:t>
            </a:r>
            <a:r>
              <a:rPr lang="en-US" dirty="0"/>
              <a:t>a track with </a:t>
            </a:r>
            <a:r>
              <a:rPr lang="en-US" dirty="0" err="1"/>
              <a:t>mb</a:t>
            </a:r>
            <a:r>
              <a:rPr lang="en-US" dirty="0"/>
              <a:t> location </a:t>
            </a:r>
            <a:r>
              <a:rPr lang="en-US" dirty="0" smtClean="0"/>
              <a:t>information</a:t>
            </a:r>
          </a:p>
          <a:p>
            <a:endParaRPr lang="en-US" dirty="0"/>
          </a:p>
          <a:p>
            <a:r>
              <a:rPr lang="en-US" dirty="0" err="1" smtClean="0"/>
              <a:t>IdeogramTrack</a:t>
            </a:r>
            <a:r>
              <a:rPr lang="en-US" dirty="0" smtClean="0"/>
              <a:t> </a:t>
            </a:r>
            <a:r>
              <a:rPr lang="en-US" dirty="0"/>
              <a:t>adds a </a:t>
            </a:r>
            <a:r>
              <a:rPr lang="en-US" dirty="0" smtClean="0"/>
              <a:t>track with a chromosome </a:t>
            </a:r>
            <a:r>
              <a:rPr lang="en-US" dirty="0"/>
              <a:t>ideogram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3028" y="1825625"/>
            <a:ext cx="8745943" cy="704261"/>
          </a:xfrm>
          <a:prstGeom prst="rect">
            <a:avLst/>
          </a:prstGeom>
        </p:spPr>
      </p:pic>
      <p:sp>
        <p:nvSpPr>
          <p:cNvPr id="5" name="Slide Number Placeholder 4"/>
          <p:cNvSpPr>
            <a:spLocks noGrp="1"/>
          </p:cNvSpPr>
          <p:nvPr>
            <p:ph type="sldNum" sz="quarter" idx="12"/>
          </p:nvPr>
        </p:nvSpPr>
        <p:spPr/>
        <p:txBody>
          <a:bodyPr/>
          <a:lstStyle/>
          <a:p>
            <a:fld id="{409B3C41-F91D-B148-97E0-A11318A80D4A}" type="slidenum">
              <a:rPr lang="en-US" smtClean="0"/>
              <a:t>64</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730765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all together </a:t>
            </a:r>
            <a:endParaRPr lang="en-US" dirty="0"/>
          </a:p>
        </p:txBody>
      </p:sp>
      <p:sp>
        <p:nvSpPr>
          <p:cNvPr id="3" name="Content Placeholder 2"/>
          <p:cNvSpPr>
            <a:spLocks noGrp="1"/>
          </p:cNvSpPr>
          <p:nvPr>
            <p:ph idx="1"/>
          </p:nvPr>
        </p:nvSpPr>
        <p:spPr>
          <a:xfrm>
            <a:off x="838200" y="3200400"/>
            <a:ext cx="10515600" cy="2976562"/>
          </a:xfrm>
        </p:spPr>
        <p:txBody>
          <a:bodyPr>
            <a:normAutofit fontScale="92500" lnSpcReduction="10000"/>
          </a:bodyPr>
          <a:lstStyle/>
          <a:p>
            <a:r>
              <a:rPr lang="en-US" dirty="0" smtClean="0"/>
              <a:t>input </a:t>
            </a:r>
            <a:r>
              <a:rPr lang="en-US" dirty="0" smtClean="0">
                <a:sym typeface="Wingdings"/>
              </a:rPr>
              <a:t> </a:t>
            </a:r>
            <a:r>
              <a:rPr lang="en-US" dirty="0" smtClean="0"/>
              <a:t>list </a:t>
            </a:r>
            <a:r>
              <a:rPr lang="en-US" dirty="0"/>
              <a:t>of all the </a:t>
            </a:r>
            <a:r>
              <a:rPr lang="en-US" dirty="0" smtClean="0"/>
              <a:t>tracks</a:t>
            </a:r>
          </a:p>
          <a:p>
            <a:pPr lvl="1"/>
            <a:r>
              <a:rPr lang="en-US" dirty="0" smtClean="0"/>
              <a:t>Order </a:t>
            </a:r>
            <a:r>
              <a:rPr lang="en-US" dirty="0"/>
              <a:t>of this list is the order they will appear in the </a:t>
            </a:r>
            <a:r>
              <a:rPr lang="en-US" dirty="0" smtClean="0"/>
              <a:t>plot</a:t>
            </a:r>
          </a:p>
          <a:p>
            <a:r>
              <a:rPr lang="en-US" dirty="0"/>
              <a:t>f</a:t>
            </a:r>
            <a:r>
              <a:rPr lang="en-US" dirty="0" smtClean="0"/>
              <a:t>rom &amp; to  </a:t>
            </a:r>
            <a:r>
              <a:rPr lang="en-US" dirty="0" smtClean="0">
                <a:sym typeface="Wingdings"/>
              </a:rPr>
              <a:t> </a:t>
            </a:r>
            <a:r>
              <a:rPr lang="en-US" dirty="0" smtClean="0"/>
              <a:t>set </a:t>
            </a:r>
            <a:r>
              <a:rPr lang="en-US" dirty="0"/>
              <a:t>the region to be </a:t>
            </a:r>
            <a:r>
              <a:rPr lang="en-US" dirty="0" smtClean="0"/>
              <a:t>plotted</a:t>
            </a:r>
          </a:p>
          <a:p>
            <a:r>
              <a:rPr lang="en-US" dirty="0" err="1" smtClean="0"/>
              <a:t>transcriptAnnotation</a:t>
            </a:r>
            <a:r>
              <a:rPr lang="en-US" dirty="0" smtClean="0"/>
              <a:t> </a:t>
            </a:r>
            <a:r>
              <a:rPr lang="en-US" dirty="0" smtClean="0">
                <a:sym typeface="Wingdings"/>
              </a:rPr>
              <a:t> </a:t>
            </a:r>
            <a:r>
              <a:rPr lang="en-US" dirty="0" smtClean="0"/>
              <a:t> </a:t>
            </a:r>
            <a:r>
              <a:rPr lang="en-US" dirty="0"/>
              <a:t>adds information to the gene </a:t>
            </a:r>
            <a:r>
              <a:rPr lang="en-US" dirty="0" smtClean="0"/>
              <a:t>track</a:t>
            </a:r>
          </a:p>
          <a:p>
            <a:r>
              <a:rPr lang="en-US" dirty="0" smtClean="0"/>
              <a:t>type </a:t>
            </a:r>
            <a:r>
              <a:rPr lang="en-US" dirty="0" smtClean="0">
                <a:sym typeface="Wingdings"/>
              </a:rPr>
              <a:t> </a:t>
            </a:r>
            <a:r>
              <a:rPr lang="en-US" dirty="0" smtClean="0"/>
              <a:t> </a:t>
            </a:r>
            <a:r>
              <a:rPr lang="en-US" dirty="0"/>
              <a:t>sets type of plot to </a:t>
            </a:r>
            <a:r>
              <a:rPr lang="en-US" dirty="0" smtClean="0"/>
              <a:t>use</a:t>
            </a:r>
          </a:p>
          <a:p>
            <a:pPr lvl="1"/>
            <a:r>
              <a:rPr lang="en-US" dirty="0"/>
              <a:t>a lot of options for this, refer to the </a:t>
            </a:r>
            <a:r>
              <a:rPr lang="en-US" dirty="0" err="1"/>
              <a:t>Gviz</a:t>
            </a:r>
            <a:r>
              <a:rPr lang="en-US" dirty="0"/>
              <a:t> manual for more information</a:t>
            </a:r>
            <a:endParaRPr lang="en-US" dirty="0" smtClean="0"/>
          </a:p>
          <a:p>
            <a:r>
              <a:rPr lang="en-US" dirty="0" err="1" smtClean="0"/>
              <a:t>fontsize</a:t>
            </a:r>
            <a:r>
              <a:rPr lang="en-US" dirty="0" smtClean="0"/>
              <a:t> </a:t>
            </a:r>
            <a:r>
              <a:rPr lang="en-US" dirty="0" smtClean="0">
                <a:sym typeface="Wingdings"/>
              </a:rPr>
              <a:t></a:t>
            </a:r>
            <a:r>
              <a:rPr lang="en-US" dirty="0" smtClean="0"/>
              <a:t> </a:t>
            </a:r>
            <a:r>
              <a:rPr lang="en-US" dirty="0"/>
              <a:t>sets the size of the text in the plot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200" y="1494746"/>
            <a:ext cx="7975600" cy="1587500"/>
          </a:xfrm>
          <a:prstGeom prst="rect">
            <a:avLst/>
          </a:prstGeom>
        </p:spPr>
      </p:pic>
      <p:sp>
        <p:nvSpPr>
          <p:cNvPr id="5" name="Slide Number Placeholder 4"/>
          <p:cNvSpPr>
            <a:spLocks noGrp="1"/>
          </p:cNvSpPr>
          <p:nvPr>
            <p:ph type="sldNum" sz="quarter" idx="12"/>
          </p:nvPr>
        </p:nvSpPr>
        <p:spPr/>
        <p:txBody>
          <a:bodyPr/>
          <a:lstStyle/>
          <a:p>
            <a:fld id="{409B3C41-F91D-B148-97E0-A11318A80D4A}" type="slidenum">
              <a:rPr lang="en-US" smtClean="0"/>
              <a:t>65</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3865992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a:t>
            </a:r>
            <a:r>
              <a:rPr lang="en-US" dirty="0"/>
              <a:t>location map</a:t>
            </a:r>
          </a:p>
        </p:txBody>
      </p:sp>
      <p:pic>
        <p:nvPicPr>
          <p:cNvPr id="4" name="Content Placeholder 3"/>
          <p:cNvPicPr>
            <a:picLocks noGrp="1" noChangeAspect="1"/>
          </p:cNvPicPr>
          <p:nvPr>
            <p:ph idx="1"/>
          </p:nvPr>
        </p:nvPicPr>
        <p:blipFill>
          <a:blip r:embed="rId2"/>
          <a:stretch>
            <a:fillRect/>
          </a:stretch>
        </p:blipFill>
        <p:spPr>
          <a:xfrm>
            <a:off x="3643078" y="1825625"/>
            <a:ext cx="4905844" cy="4351338"/>
          </a:xfrm>
          <a:prstGeom prst="rect">
            <a:avLst/>
          </a:prstGeom>
        </p:spPr>
      </p:pic>
      <p:sp>
        <p:nvSpPr>
          <p:cNvPr id="3" name="Slide Number Placeholder 2"/>
          <p:cNvSpPr>
            <a:spLocks noGrp="1"/>
          </p:cNvSpPr>
          <p:nvPr>
            <p:ph type="sldNum" sz="quarter" idx="12"/>
          </p:nvPr>
        </p:nvSpPr>
        <p:spPr/>
        <p:txBody>
          <a:bodyPr/>
          <a:lstStyle/>
          <a:p>
            <a:fld id="{409B3C41-F91D-B148-97E0-A11318A80D4A}" type="slidenum">
              <a:rPr lang="en-US" smtClean="0"/>
              <a:t>66</a:t>
            </a:fld>
            <a:endParaRPr lang="en-US"/>
          </a:p>
        </p:txBody>
      </p:sp>
      <p:sp>
        <p:nvSpPr>
          <p:cNvPr id="5" name="Footer Placeholder 4"/>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814272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packages for </a:t>
            </a:r>
            <a:r>
              <a:rPr lang="en-US" dirty="0" err="1" smtClean="0"/>
              <a:t>ChIPseq</a:t>
            </a:r>
            <a:r>
              <a:rPr lang="en-US" dirty="0" smtClean="0"/>
              <a:t> data in R</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smtClean="0"/>
              <a:t>ChIPpeakAnno</a:t>
            </a:r>
            <a:endParaRPr lang="en-US" dirty="0" smtClean="0"/>
          </a:p>
          <a:p>
            <a:pPr lvl="1"/>
            <a:r>
              <a:rPr lang="en-US" dirty="0" smtClean="0">
                <a:hlinkClick r:id="rId2"/>
              </a:rPr>
              <a:t>http://bioconductor.org/packages/release/bioc/html/ChIPpeakAnno.html</a:t>
            </a:r>
            <a:r>
              <a:rPr lang="en-US" dirty="0" smtClean="0"/>
              <a:t>         </a:t>
            </a:r>
          </a:p>
          <a:p>
            <a:r>
              <a:rPr lang="en-US" dirty="0" err="1" smtClean="0"/>
              <a:t>ChIPseeker</a:t>
            </a:r>
            <a:endParaRPr lang="en-US" dirty="0" smtClean="0"/>
          </a:p>
          <a:p>
            <a:pPr lvl="1"/>
            <a:r>
              <a:rPr lang="en-US" dirty="0" smtClean="0">
                <a:hlinkClick r:id="rId3"/>
              </a:rPr>
              <a:t>http</a:t>
            </a:r>
            <a:r>
              <a:rPr lang="en-US" dirty="0">
                <a:hlinkClick r:id="rId3"/>
              </a:rPr>
              <a:t>://</a:t>
            </a:r>
            <a:r>
              <a:rPr lang="en-US" dirty="0" smtClean="0">
                <a:hlinkClick r:id="rId3"/>
              </a:rPr>
              <a:t>bioconductor.org/packages/release/bioc/html/ChIPseeker.html</a:t>
            </a:r>
            <a:r>
              <a:rPr lang="en-US" dirty="0" smtClean="0"/>
              <a:t> </a:t>
            </a:r>
          </a:p>
          <a:p>
            <a:r>
              <a:rPr lang="en-US" dirty="0" err="1" smtClean="0"/>
              <a:t>Genomation</a:t>
            </a:r>
            <a:endParaRPr lang="en-US" dirty="0" smtClean="0"/>
          </a:p>
          <a:p>
            <a:pPr lvl="1"/>
            <a:r>
              <a:rPr lang="en-US" dirty="0" smtClean="0">
                <a:hlinkClick r:id="rId4"/>
              </a:rPr>
              <a:t>https</a:t>
            </a:r>
            <a:r>
              <a:rPr lang="en-US" dirty="0">
                <a:hlinkClick r:id="rId4"/>
              </a:rPr>
              <a:t>://</a:t>
            </a:r>
            <a:r>
              <a:rPr lang="en-US" dirty="0" smtClean="0">
                <a:hlinkClick r:id="rId4"/>
              </a:rPr>
              <a:t>bioconductor.org/packages/release/bioc/html/genomation.html</a:t>
            </a:r>
            <a:endParaRPr lang="en-US" dirty="0" smtClean="0"/>
          </a:p>
          <a:p>
            <a:r>
              <a:rPr lang="en-US" dirty="0" err="1" smtClean="0"/>
              <a:t>Gviz</a:t>
            </a:r>
            <a:endParaRPr lang="en-US" dirty="0" smtClean="0"/>
          </a:p>
          <a:p>
            <a:pPr lvl="1"/>
            <a:r>
              <a:rPr lang="en-US" dirty="0" smtClean="0">
                <a:hlinkClick r:id="rId5"/>
              </a:rPr>
              <a:t>http</a:t>
            </a:r>
            <a:r>
              <a:rPr lang="en-US" dirty="0">
                <a:hlinkClick r:id="rId5"/>
              </a:rPr>
              <a:t>://</a:t>
            </a:r>
            <a:r>
              <a:rPr lang="en-US" dirty="0" smtClean="0">
                <a:hlinkClick r:id="rId5"/>
              </a:rPr>
              <a:t>bioconductor.org/packages/release/bioc/html/Gviz.html</a:t>
            </a:r>
            <a:endParaRPr lang="en-US" dirty="0" smtClean="0"/>
          </a:p>
          <a:p>
            <a:r>
              <a:rPr lang="en-US" dirty="0" err="1" smtClean="0"/>
              <a:t>Ggbio</a:t>
            </a:r>
            <a:endParaRPr lang="en-US" dirty="0" smtClean="0"/>
          </a:p>
          <a:p>
            <a:pPr lvl="1"/>
            <a:r>
              <a:rPr lang="en-US" dirty="0" smtClean="0">
                <a:hlinkClick r:id="rId6"/>
              </a:rPr>
              <a:t>https</a:t>
            </a:r>
            <a:r>
              <a:rPr lang="en-US" dirty="0">
                <a:hlinkClick r:id="rId6"/>
              </a:rPr>
              <a:t>://</a:t>
            </a:r>
            <a:r>
              <a:rPr lang="en-US" dirty="0" smtClean="0">
                <a:hlinkClick r:id="rId6"/>
              </a:rPr>
              <a:t>bioconductor.org/packages/release/bioc/html/ggbio.html</a:t>
            </a:r>
            <a:r>
              <a:rPr lang="en-US" dirty="0" smtClean="0"/>
              <a:t>     </a:t>
            </a:r>
          </a:p>
          <a:p>
            <a:r>
              <a:rPr lang="en-US" dirty="0" smtClean="0"/>
              <a:t>Good </a:t>
            </a:r>
            <a:r>
              <a:rPr lang="en-US" dirty="0"/>
              <a:t>basic plotting package for R</a:t>
            </a:r>
            <a:r>
              <a:rPr lang="en-US" dirty="0" smtClean="0"/>
              <a:t>: </a:t>
            </a:r>
          </a:p>
          <a:p>
            <a:pPr lvl="1"/>
            <a:r>
              <a:rPr lang="en-US" dirty="0" smtClean="0"/>
              <a:t>Ggplot2 : </a:t>
            </a:r>
            <a:r>
              <a:rPr lang="en-US" dirty="0" smtClean="0">
                <a:hlinkClick r:id="rId7"/>
              </a:rPr>
              <a:t>http</a:t>
            </a:r>
            <a:r>
              <a:rPr lang="en-US" dirty="0">
                <a:hlinkClick r:id="rId7"/>
              </a:rPr>
              <a:t>://ggplot2.org</a:t>
            </a:r>
            <a:r>
              <a:rPr lang="en-US" dirty="0" smtClean="0">
                <a:hlinkClick r:id="rId7"/>
              </a:rPr>
              <a:t>/</a:t>
            </a:r>
            <a:r>
              <a:rPr lang="en-US" dirty="0" smtClean="0"/>
              <a:t> </a:t>
            </a:r>
            <a:endParaRPr lang="en-US" dirty="0"/>
          </a:p>
        </p:txBody>
      </p:sp>
      <p:sp>
        <p:nvSpPr>
          <p:cNvPr id="4" name="Slide Number Placeholder 3"/>
          <p:cNvSpPr>
            <a:spLocks noGrp="1"/>
          </p:cNvSpPr>
          <p:nvPr>
            <p:ph type="sldNum" sz="quarter" idx="12"/>
          </p:nvPr>
        </p:nvSpPr>
        <p:spPr/>
        <p:txBody>
          <a:bodyPr/>
          <a:lstStyle/>
          <a:p>
            <a:fld id="{409B3C41-F91D-B148-97E0-A11318A80D4A}" type="slidenum">
              <a:rPr lang="en-US" smtClean="0"/>
              <a:t>67</a:t>
            </a:fld>
            <a:endParaRPr lang="en-US"/>
          </a:p>
        </p:txBody>
      </p:sp>
      <p:sp>
        <p:nvSpPr>
          <p:cNvPr id="5" name="Footer Placeholder 4"/>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600875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 completion!</a:t>
            </a:r>
            <a:endParaRPr lang="en-US" dirty="0"/>
          </a:p>
        </p:txBody>
      </p:sp>
      <p:sp>
        <p:nvSpPr>
          <p:cNvPr id="3" name="Content Placeholder 2"/>
          <p:cNvSpPr>
            <a:spLocks noGrp="1"/>
          </p:cNvSpPr>
          <p:nvPr>
            <p:ph idx="1"/>
          </p:nvPr>
        </p:nvSpPr>
        <p:spPr/>
        <p:txBody>
          <a:bodyPr/>
          <a:lstStyle/>
          <a:p>
            <a:r>
              <a:rPr lang="en-US" dirty="0" err="1" smtClean="0"/>
              <a:t>RStudio</a:t>
            </a:r>
            <a:r>
              <a:rPr lang="en-US" dirty="0" smtClean="0"/>
              <a:t> will tab complete previously defined variable names</a:t>
            </a:r>
          </a:p>
          <a:p>
            <a:endParaRPr lang="en-US" dirty="0"/>
          </a:p>
          <a:p>
            <a:r>
              <a:rPr lang="en-US" dirty="0" smtClean="0"/>
              <a:t>Very handy!</a:t>
            </a:r>
          </a:p>
          <a:p>
            <a:pPr lvl="1"/>
            <a:r>
              <a:rPr lang="en-US" dirty="0" smtClean="0"/>
              <a:t>Particularly for longer variable names</a:t>
            </a:r>
          </a:p>
          <a:p>
            <a:pPr lvl="1"/>
            <a:r>
              <a:rPr lang="en-US" dirty="0" smtClean="0"/>
              <a:t>Or complicated names</a:t>
            </a:r>
          </a:p>
          <a:p>
            <a:pPr lvl="1"/>
            <a:r>
              <a:rPr lang="en-US" dirty="0" smtClean="0"/>
              <a:t>Because harder to get wrong if R is helping you complete the name</a:t>
            </a:r>
          </a:p>
          <a:p>
            <a:pPr lvl="2"/>
            <a:r>
              <a:rPr lang="en-US" b="1" i="1" u="sng" dirty="0" smtClean="0"/>
              <a:t>Remember with computers: You MUAT ALWAYS be </a:t>
            </a:r>
            <a:r>
              <a:rPr lang="en-US" b="1" i="1" u="sng" dirty="0"/>
              <a:t>completely precise in your instructions</a:t>
            </a:r>
            <a:endParaRPr lang="en-US" b="1" i="1" u="sng" dirty="0" smtClean="0"/>
          </a:p>
        </p:txBody>
      </p:sp>
      <p:sp>
        <p:nvSpPr>
          <p:cNvPr id="5" name="Slide Number Placeholder 4"/>
          <p:cNvSpPr>
            <a:spLocks noGrp="1"/>
          </p:cNvSpPr>
          <p:nvPr>
            <p:ph type="sldNum" sz="quarter" idx="12"/>
          </p:nvPr>
        </p:nvSpPr>
        <p:spPr/>
        <p:txBody>
          <a:bodyPr/>
          <a:lstStyle/>
          <a:p>
            <a:fld id="{8D1287B6-9756-724B-97CD-32DD85545110}" type="slidenum">
              <a:rPr lang="en-US" smtClean="0"/>
              <a:t>7</a:t>
            </a:fld>
            <a:endParaRPr lang="en-US"/>
          </a:p>
        </p:txBody>
      </p:sp>
      <p:sp>
        <p:nvSpPr>
          <p:cNvPr id="6" name="Footer Placeholder 5"/>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232219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 packages</a:t>
            </a:r>
            <a:endParaRPr lang="en-US" dirty="0"/>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8D1287B6-9756-724B-97CD-32DD85545110}" type="slidenum">
              <a:rPr lang="en-US" smtClean="0"/>
              <a:t>8</a:t>
            </a:fld>
            <a:endParaRPr lang="en-US"/>
          </a:p>
        </p:txBody>
      </p:sp>
      <p:sp>
        <p:nvSpPr>
          <p:cNvPr id="2" name="Footer Placeholder 1"/>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0925283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 packages	</a:t>
            </a:r>
            <a:endParaRPr lang="en-US" dirty="0"/>
          </a:p>
        </p:txBody>
      </p:sp>
      <p:sp>
        <p:nvSpPr>
          <p:cNvPr id="7" name="Content Placeholder 6"/>
          <p:cNvSpPr>
            <a:spLocks noGrp="1"/>
          </p:cNvSpPr>
          <p:nvPr>
            <p:ph idx="1"/>
          </p:nvPr>
        </p:nvSpPr>
        <p:spPr/>
        <p:txBody>
          <a:bodyPr/>
          <a:lstStyle/>
          <a:p>
            <a:r>
              <a:rPr lang="en-US" dirty="0" smtClean="0"/>
              <a:t>Add functions to R</a:t>
            </a:r>
          </a:p>
          <a:p>
            <a:endParaRPr lang="en-US" dirty="0" smtClean="0"/>
          </a:p>
          <a:p>
            <a:r>
              <a:rPr lang="en-US" dirty="0" smtClean="0"/>
              <a:t>CRAN </a:t>
            </a:r>
            <a:r>
              <a:rPr lang="en-US" dirty="0"/>
              <a:t>: </a:t>
            </a:r>
            <a:r>
              <a:rPr lang="en-US" dirty="0">
                <a:hlinkClick r:id="rId2"/>
              </a:rPr>
              <a:t>https://</a:t>
            </a:r>
            <a:r>
              <a:rPr lang="en-US" dirty="0" smtClean="0">
                <a:hlinkClick r:id="rId2"/>
              </a:rPr>
              <a:t>cran.r-project.org/web/packages/available_packages_by_name.html</a:t>
            </a:r>
            <a:endParaRPr lang="en-US" dirty="0" smtClean="0"/>
          </a:p>
          <a:p>
            <a:endParaRPr lang="en-US" dirty="0"/>
          </a:p>
          <a:p>
            <a:r>
              <a:rPr lang="en-US" dirty="0"/>
              <a:t>Bioconductor : </a:t>
            </a:r>
            <a:r>
              <a:rPr lang="en-US" dirty="0">
                <a:hlinkClick r:id="rId3"/>
              </a:rPr>
              <a:t>http://bioconductor.org/packages/release/BiocViews.html#___</a:t>
            </a:r>
            <a:r>
              <a:rPr lang="en-US" dirty="0" smtClean="0">
                <a:hlinkClick r:id="rId3"/>
              </a:rPr>
              <a:t>Software</a:t>
            </a:r>
            <a:r>
              <a:rPr lang="en-US" dirty="0" smtClean="0"/>
              <a:t> </a:t>
            </a:r>
            <a:endParaRPr lang="en-US" dirty="0"/>
          </a:p>
        </p:txBody>
      </p:sp>
      <p:sp>
        <p:nvSpPr>
          <p:cNvPr id="5" name="Slide Number Placeholder 4"/>
          <p:cNvSpPr>
            <a:spLocks noGrp="1"/>
          </p:cNvSpPr>
          <p:nvPr>
            <p:ph type="sldNum" sz="quarter" idx="12"/>
          </p:nvPr>
        </p:nvSpPr>
        <p:spPr/>
        <p:txBody>
          <a:bodyPr/>
          <a:lstStyle/>
          <a:p>
            <a:fld id="{8D1287B6-9756-724B-97CD-32DD85545110}" type="slidenum">
              <a:rPr lang="en-US" smtClean="0"/>
              <a:t>9</a:t>
            </a:fld>
            <a:endParaRPr lang="en-US"/>
          </a:p>
        </p:txBody>
      </p:sp>
      <p:sp>
        <p:nvSpPr>
          <p:cNvPr id="2" name="Footer Placeholder 1"/>
          <p:cNvSpPr>
            <a:spLocks noGrp="1"/>
          </p:cNvSpPr>
          <p:nvPr>
            <p:ph type="ftr" sz="quarter" idx="11"/>
          </p:nvPr>
        </p:nvSpPr>
        <p:spPr/>
        <p:txBody>
          <a:bodyPr/>
          <a:lstStyle/>
          <a:p>
            <a:r>
              <a:rPr lang="en-US" smtClean="0"/>
              <a:t>Wellcome Trust - Visualisation tools - 2017/2018</a:t>
            </a:r>
            <a:endParaRPr lang="en-US"/>
          </a:p>
        </p:txBody>
      </p:sp>
    </p:spTree>
    <p:extLst>
      <p:ext uri="{BB962C8B-B14F-4D97-AF65-F5344CB8AC3E}">
        <p14:creationId xmlns:p14="http://schemas.microsoft.com/office/powerpoint/2010/main" val="11391495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1064</TotalTime>
  <Words>2533</Words>
  <Application>Microsoft Macintosh PowerPoint</Application>
  <PresentationFormat>Widescreen</PresentationFormat>
  <Paragraphs>555</Paragraphs>
  <Slides>67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Calibri</vt:lpstr>
      <vt:lpstr>Calibri Light</vt:lpstr>
      <vt:lpstr>Courier New</vt:lpstr>
      <vt:lpstr>Wingdings</vt:lpstr>
      <vt:lpstr>Arial</vt:lpstr>
      <vt:lpstr>Office Theme</vt:lpstr>
      <vt:lpstr>Visualisation tools</vt:lpstr>
      <vt:lpstr>Using R</vt:lpstr>
      <vt:lpstr>R Studio</vt:lpstr>
      <vt:lpstr>Assigning values to variables</vt:lpstr>
      <vt:lpstr>Variables can be used like values</vt:lpstr>
      <vt:lpstr>REMEMBER</vt:lpstr>
      <vt:lpstr>Tab completion!</vt:lpstr>
      <vt:lpstr>R packages</vt:lpstr>
      <vt:lpstr>R packages </vt:lpstr>
      <vt:lpstr>Working with R packages</vt:lpstr>
      <vt:lpstr>PRACTICAL</vt:lpstr>
      <vt:lpstr>Data Frames in R</vt:lpstr>
      <vt:lpstr>Data Frame</vt:lpstr>
      <vt:lpstr>Data Frame</vt:lpstr>
      <vt:lpstr>PRACTICAL</vt:lpstr>
      <vt:lpstr>Dataframe size</vt:lpstr>
      <vt:lpstr>PRACTICAL</vt:lpstr>
      <vt:lpstr>Utilities</vt:lpstr>
      <vt:lpstr>Useful built in functions</vt:lpstr>
      <vt:lpstr>Sum, average, min, max</vt:lpstr>
      <vt:lpstr>PRACTICAL</vt:lpstr>
      <vt:lpstr>Why are you making this plot?</vt:lpstr>
      <vt:lpstr>What information are you actually getting across? </vt:lpstr>
      <vt:lpstr>Working with Human Perception </vt:lpstr>
      <vt:lpstr>Working with Human Perception </vt:lpstr>
      <vt:lpstr>Color Blindness</vt:lpstr>
      <vt:lpstr>Color differentiation is hard</vt:lpstr>
      <vt:lpstr>Color for continuous variables isn’t always a good choice </vt:lpstr>
      <vt:lpstr>Heat maps are used</vt:lpstr>
      <vt:lpstr>Visualization redundancy </vt:lpstr>
      <vt:lpstr>Overplotting</vt:lpstr>
      <vt:lpstr>Reducing Overplotting</vt:lpstr>
      <vt:lpstr>Data determines plot type</vt:lpstr>
      <vt:lpstr>Diatribe about bar plots</vt:lpstr>
      <vt:lpstr>Annotating BED Files</vt:lpstr>
      <vt:lpstr>Annotating BED files</vt:lpstr>
      <vt:lpstr>Annotating with Bioconductor</vt:lpstr>
      <vt:lpstr>Steps to annotate BED files</vt:lpstr>
      <vt:lpstr>(1) Load BED file into R converting it into a GRange object</vt:lpstr>
      <vt:lpstr>(2) Load the TxDb file into R</vt:lpstr>
      <vt:lpstr>(3) Annotate peaks </vt:lpstr>
      <vt:lpstr>(4) Convert annotated file to GRanges object </vt:lpstr>
      <vt:lpstr>PRACTICAL</vt:lpstr>
      <vt:lpstr>Peak information </vt:lpstr>
      <vt:lpstr>Plots</vt:lpstr>
      <vt:lpstr>Bar plot of the number of peaks</vt:lpstr>
      <vt:lpstr>Overlapping Peaks </vt:lpstr>
      <vt:lpstr>Overlapping Peaks </vt:lpstr>
      <vt:lpstr>Create weighted Venn</vt:lpstr>
      <vt:lpstr>Weighted Venn</vt:lpstr>
      <vt:lpstr>Distribution around TSS</vt:lpstr>
      <vt:lpstr>Distribution around TSS using ggplot2</vt:lpstr>
      <vt:lpstr>PRACTICAL</vt:lpstr>
      <vt:lpstr>Heatmaps</vt:lpstr>
      <vt:lpstr>PRACTICAL</vt:lpstr>
      <vt:lpstr>Stacked bar plot of genomic annotations</vt:lpstr>
      <vt:lpstr>Stacked bar plot of genomic annotations</vt:lpstr>
      <vt:lpstr>Create a genomic location map</vt:lpstr>
      <vt:lpstr>Gene Region Track</vt:lpstr>
      <vt:lpstr>Gene Region Track – Connect to BioMart database and dataset</vt:lpstr>
      <vt:lpstr>Gene Region Track – Extract information</vt:lpstr>
      <vt:lpstr>Gene Region Track – Extract information</vt:lpstr>
      <vt:lpstr>Data Track</vt:lpstr>
      <vt:lpstr>IdeogramTrack and GenomeAxisTrack</vt:lpstr>
      <vt:lpstr>Putting it all together </vt:lpstr>
      <vt:lpstr>Genome location map</vt:lpstr>
      <vt:lpstr>Good packages for ChIPseq data in R</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39</cp:revision>
  <dcterms:created xsi:type="dcterms:W3CDTF">2017-10-09T09:02:09Z</dcterms:created>
  <dcterms:modified xsi:type="dcterms:W3CDTF">2017-11-06T17:14:41Z</dcterms:modified>
</cp:coreProperties>
</file>